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6858000" cy="9144000"/>
  <p:embeddedFontLst>
    <p:embeddedFont>
      <p:font typeface="Roboto Mono" panose="0000000900000000000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01E5BAE-586B-4E8A-A5B1-65DC7F62331E}"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F0E6"/>
          </a:solidFill>
        </a:fill>
      </a:tcStyle>
    </a:wholeTbl>
    <a:band1H>
      <a:tcTxStyle/>
      <a:tcStyle>
        <a:tcBdr/>
        <a:fill>
          <a:solidFill>
            <a:srgbClr val="F7DFCA"/>
          </a:solidFill>
        </a:fill>
      </a:tcStyle>
    </a:band1H>
    <a:band2H>
      <a:tcTxStyle/>
      <a:tcStyle>
        <a:tcBdr/>
      </a:tcStyle>
    </a:band2H>
    <a:band1V>
      <a:tcTxStyle/>
      <a:tcStyle>
        <a:tcBdr/>
        <a:fill>
          <a:solidFill>
            <a:srgbClr val="F7DFCA"/>
          </a:solidFill>
        </a:fill>
      </a:tcStyle>
    </a:band1V>
    <a:band2V>
      <a:tcTxStyle/>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AI-generated content may be incorrect.</a:t>
            </a:r>
            <a:br>
              <a:rPr lang="en-US"/>
            </a:br>
            <a:br>
              <a:rPr lang="en-US"/>
            </a:br>
            <a:r>
              <a:rPr lang="en-US"/>
              <a:t>---</a:t>
            </a:r>
            <a:br>
              <a:rPr lang="en-US"/>
            </a:br>
            <a:br>
              <a:rPr lang="en-US"/>
            </a:br>
            <a:r>
              <a:rPr lang="en-US"/>
              <a:t>In this presentation, we will explore how machine learning techniques can be utilized to predict customer churn. We will analyze the project objectives, the dataset used, data preprocessing steps, feature engineering, the methodology employed, and the results derived from our analysis.</a:t>
            </a:r>
            <a:br>
              <a:rPr lang="en-US"/>
            </a:br>
            <a:br>
              <a:rPr lang="en-US"/>
            </a:br>
            <a:endParaRPr lang="en-US"/>
          </a:p>
        </p:txBody>
      </p:sp>
      <p:sp>
        <p:nvSpPr>
          <p:cNvPr id="105" name="Google Shape;105;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6" name="Google Shape;196;p10: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7" name="Google Shape;207;p1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8" name="Google Shape;218;p1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9" name="Google Shape;229;p13: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8" name="Google Shape;238;p1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8" name="Google Shape;248;p1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methodology involves selecting appropriate machine learning models, validating their performance, and optimizing model parameters to improve predictions.</a:t>
            </a:r>
            <a:endParaRPr lang="en-US"/>
          </a:p>
        </p:txBody>
      </p:sp>
      <p:sp>
        <p:nvSpPr>
          <p:cNvPr id="257" name="Google Shape;257;p1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p1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64" name="Google Shape;264;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7" name="Google Shape;277;p20: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7" name="Google Shape;287;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begin with the project objectives which outline the goals of our analysis. Then, we'll review the dataset, followed by the data preprocessing techniques. Next, we will discuss feature engineering and selection methods. The methodology section will detail the models used and evaluation strategies, and we will conclude with our results and evaluation.</a:t>
            </a:r>
            <a:endParaRPr lang="en-US"/>
          </a:p>
        </p:txBody>
      </p:sp>
      <p:sp>
        <p:nvSpPr>
          <p:cNvPr id="118" name="Google Shape;118;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36770707544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36770707544_0_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methodology involves selecting appropriate machine learning models, validating their performance, and optimizing model parameters to improve predictions.</a:t>
            </a:r>
            <a:endParaRPr lang="en-US"/>
          </a:p>
        </p:txBody>
      </p:sp>
      <p:sp>
        <p:nvSpPr>
          <p:cNvPr id="303" name="Google Shape;303;g36770707544_0_0: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36770707544_0_10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36770707544_0_10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1" name="Google Shape;311;g36770707544_0_108: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36770707544_0_1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6770707544_0_18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20" name="Google Shape;320;g36770707544_0_189: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36770707544_0_2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36770707544_0_26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27" name="Google Shape;327;g36770707544_0_268: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36770707544_0_3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36770707544_0_34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36" name="Google Shape;336;g36770707544_0_349: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2" name="Shape 342"/>
        <p:cNvGrpSpPr/>
        <p:nvPr/>
      </p:nvGrpSpPr>
      <p:grpSpPr>
        <a:xfrm>
          <a:off x="0" y="0"/>
          <a:ext cx="0" cy="0"/>
          <a:chOff x="0" y="0"/>
          <a:chExt cx="0" cy="0"/>
        </a:xfrm>
      </p:grpSpPr>
      <p:sp>
        <p:nvSpPr>
          <p:cNvPr id="343" name="Google Shape;343;g36a283577a0_0_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36a283577a0_0_43: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methodology involves selecting appropriate machine learning models, validating their performance, and optimizing model parameters to improve predictions.</a:t>
            </a:r>
            <a:endParaRPr lang="en-US"/>
          </a:p>
        </p:txBody>
      </p:sp>
      <p:sp>
        <p:nvSpPr>
          <p:cNvPr id="345" name="Google Shape;345;g36a283577a0_0_43: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g36a283577a0_0_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36a283577a0_0_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3" name="Google Shape;353;g36a283577a0_0_7: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6a283577a0_0_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6a283577a0_0_2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2" name="Google Shape;362;g36a283577a0_0_2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3: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present the results of our models, evaluate their performance using various metrics, and provide visual comparisons.</a:t>
            </a:r>
            <a:endParaRPr lang="en-US"/>
          </a:p>
        </p:txBody>
      </p:sp>
      <p:sp>
        <p:nvSpPr>
          <p:cNvPr id="371" name="Google Shape;371;p23: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panose="020B0604020202020204"/>
              <a:buNone/>
            </a:pPr>
            <a:r>
              <a:rPr lang="en-US"/>
              <a:t>We encountered challenges such as data inconsistencies, limited data availability, and the complexity of handling large datasets. These hurdles required creative problem-solving.</a:t>
            </a:r>
            <a:endParaRPr lang="en-US"/>
          </a:p>
        </p:txBody>
      </p:sp>
      <p:sp>
        <p:nvSpPr>
          <p:cNvPr id="379" name="Google Shape;379;p2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main goals of this project are to construct a classification model to predict customer churn and identify the key drivers influencing this behavior through feature importance analysis.</a:t>
            </a:r>
            <a:endParaRPr lang="en-US"/>
          </a:p>
        </p:txBody>
      </p:sp>
      <p:sp>
        <p:nvSpPr>
          <p:cNvPr id="130" name="Google Shape;130;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 name="Shape 388"/>
        <p:cNvGrpSpPr/>
        <p:nvPr/>
      </p:nvGrpSpPr>
      <p:grpSpPr>
        <a:xfrm>
          <a:off x="0" y="0"/>
          <a:ext cx="0" cy="0"/>
          <a:chOff x="0" y="0"/>
          <a:chExt cx="0" cy="0"/>
        </a:xfrm>
      </p:grpSpPr>
      <p:sp>
        <p:nvSpPr>
          <p:cNvPr id="389" name="Google Shape;389;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present the results of our models, evaluate their performance using various metrics, and provide visual comparisons.</a:t>
            </a:r>
            <a:endParaRPr lang="en-US"/>
          </a:p>
        </p:txBody>
      </p:sp>
      <p:sp>
        <p:nvSpPr>
          <p:cNvPr id="391" name="Google Shape;391;p2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2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panose="020B0604020202020204"/>
              <a:buNone/>
            </a:pPr>
            <a:r>
              <a:rPr lang="en-US"/>
              <a:t>We encountered challenges such as data inconsistencies, limited data availability, and the complexity of handling large datasets. These hurdles required creative problem-solving.</a:t>
            </a:r>
            <a:endParaRPr lang="en-US"/>
          </a:p>
        </p:txBody>
      </p:sp>
      <p:sp>
        <p:nvSpPr>
          <p:cNvPr id="399" name="Google Shape;399;p26: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2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conclusion, this presentation has demonstrated how machine learning can effectively predict customer churn. Through careful analysis of the dataset, preprocessing, and model evaluation, we have provided valuable insights to help businesses implement effective retention strategies.</a:t>
            </a:r>
            <a:endParaRPr lang="en-US"/>
          </a:p>
        </p:txBody>
      </p:sp>
      <p:sp>
        <p:nvSpPr>
          <p:cNvPr id="411" name="Google Shape;411;p2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panose="020B0604020202020204"/>
              <a:buNone/>
            </a:pPr>
            <a:r>
              <a:rPr lang="en-US"/>
              <a:t>We utilized a dataset obtained from a reputable source, which includes comprehensive sales records from supermarkets in the designated cities, ensuring data reliability.</a:t>
            </a:r>
            <a:endParaRPr lang="en-US"/>
          </a:p>
        </p:txBody>
      </p:sp>
      <p:sp>
        <p:nvSpPr>
          <p:cNvPr id="420" name="Google Shape;420;p2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aim to create a reliable classification model that can predict which customers are likely to churn. This model will enable the business to take proactive measures to retain customers.</a:t>
            </a:r>
            <a:endParaRPr lang="en-US"/>
          </a:p>
        </p:txBody>
      </p:sp>
      <p:sp>
        <p:nvSpPr>
          <p:cNvPr id="138" name="Google Shape;138;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dataset used for this project is sourced from the Kaggle Telco Customer Churn Dataset. It contains 7,043 customer records with 21 attributes that are crucial for our analysis.</a:t>
            </a:r>
            <a:endParaRPr lang="en-US"/>
          </a:p>
        </p:txBody>
      </p:sp>
      <p:sp>
        <p:nvSpPr>
          <p:cNvPr id="150" name="Google Shape;150;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dataset is publicly available on Kaggle and provides detailed information regarding customer demographics, account information, and service usage, which are essential for our churn prediction model.</a:t>
            </a:r>
            <a:endParaRPr lang="en-US"/>
          </a:p>
        </p:txBody>
      </p:sp>
      <p:sp>
        <p:nvSpPr>
          <p:cNvPr id="158" name="Google Shape;158;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Before building our model, we need to preprocess the data to ensure its quality and suitability. This includes handling missing values, encoding categorical variables, and normalizing numerical features.</a:t>
            </a:r>
            <a:endParaRPr lang="en-US"/>
          </a:p>
        </p:txBody>
      </p:sp>
      <p:sp>
        <p:nvSpPr>
          <p:cNvPr id="170" name="Google Shape;170;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Managing missing data is critical. For example, the 'TotalCharges' feature may have missing entries, which we can handle by either imputing or removing these records.</a:t>
            </a:r>
            <a:endParaRPr lang="en-US"/>
          </a:p>
        </p:txBody>
      </p:sp>
      <p:sp>
        <p:nvSpPr>
          <p:cNvPr id="178" name="Google Shape;178;p8: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Before building our model, we need to preprocess the data to ensure its quality and suitability. This includes handling missing values, encoding categorical variables, and normalizing numerical features.</a:t>
            </a:r>
            <a:endParaRPr lang="en-US"/>
          </a:p>
        </p:txBody>
      </p:sp>
      <p:sp>
        <p:nvSpPr>
          <p:cNvPr id="188" name="Google Shape;188;p9: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6" name="Shape 16"/>
        <p:cNvGrpSpPr/>
        <p:nvPr/>
      </p:nvGrpSpPr>
      <p:grpSpPr>
        <a:xfrm>
          <a:off x="0" y="0"/>
          <a:ext cx="0" cy="0"/>
          <a:chOff x="0" y="0"/>
          <a:chExt cx="0" cy="0"/>
        </a:xfrm>
      </p:grpSpPr>
      <p:sp>
        <p:nvSpPr>
          <p:cNvPr id="17" name="Google Shape;17;p30"/>
          <p:cNvSpPr/>
          <p:nvPr/>
        </p:nvSpPr>
        <p:spPr>
          <a:xfrm>
            <a:off x="517870" y="6209925"/>
            <a:ext cx="11155680" cy="45719"/>
          </a:xfrm>
          <a:custGeom>
            <a:avLst/>
            <a:gdLst/>
            <a:ahLst/>
            <a:cxnLst/>
            <a:rect l="l" t="t" r="r" b="b"/>
            <a:pathLst>
              <a:path w="8715708" h="45719" extrusionOk="0">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 name="Google Shape;18;p30"/>
          <p:cNvSpPr txBox="1"/>
          <p:nvPr>
            <p:ph type="ctrTitle"/>
          </p:nvPr>
        </p:nvSpPr>
        <p:spPr>
          <a:xfrm>
            <a:off x="521208" y="978408"/>
            <a:ext cx="11155680" cy="3429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7200"/>
              <a:buFont typeface="Arial" panose="020B0604020202020204"/>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type="subTitle" idx="1"/>
          </p:nvPr>
        </p:nvSpPr>
        <p:spPr>
          <a:xfrm>
            <a:off x="521208" y="4480560"/>
            <a:ext cx="7104888" cy="1399032"/>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lt1"/>
              </a:buClr>
              <a:buSzPts val="2200"/>
              <a:buNone/>
              <a:defRPr sz="2200" i="1"/>
            </a:lvl1pPr>
            <a:lvl2pPr lvl="1" algn="ctr">
              <a:lnSpc>
                <a:spcPct val="110000"/>
              </a:lnSpc>
              <a:spcBef>
                <a:spcPts val="500"/>
              </a:spcBef>
              <a:spcAft>
                <a:spcPts val="0"/>
              </a:spcAft>
              <a:buClr>
                <a:schemeClr val="lt1"/>
              </a:buClr>
              <a:buSzPts val="2000"/>
              <a:buNone/>
              <a:defRPr sz="2000"/>
            </a:lvl2pPr>
            <a:lvl3pPr lvl="2" algn="ctr">
              <a:lnSpc>
                <a:spcPct val="110000"/>
              </a:lnSpc>
              <a:spcBef>
                <a:spcPts val="500"/>
              </a:spcBef>
              <a:spcAft>
                <a:spcPts val="0"/>
              </a:spcAft>
              <a:buClr>
                <a:schemeClr val="lt1"/>
              </a:buClr>
              <a:buSzPts val="1800"/>
              <a:buNone/>
              <a:defRPr sz="1800"/>
            </a:lvl3pPr>
            <a:lvl4pPr lvl="3" algn="ctr">
              <a:lnSpc>
                <a:spcPct val="110000"/>
              </a:lnSpc>
              <a:spcBef>
                <a:spcPts val="500"/>
              </a:spcBef>
              <a:spcAft>
                <a:spcPts val="0"/>
              </a:spcAft>
              <a:buClr>
                <a:schemeClr val="lt1"/>
              </a:buClr>
              <a:buSzPts val="1600"/>
              <a:buNone/>
              <a:defRPr sz="1600"/>
            </a:lvl4pPr>
            <a:lvl5pPr lvl="4" algn="ctr">
              <a:lnSpc>
                <a:spcPct val="11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30"/>
          <p:cNvSpPr txBox="1"/>
          <p:nvPr>
            <p:ph type="dt" idx="10"/>
          </p:nvPr>
        </p:nvSpPr>
        <p:spPr>
          <a:xfrm>
            <a:off x="521208" y="6419088"/>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0"/>
          <p:cNvSpPr txBox="1"/>
          <p:nvPr>
            <p:ph type="ftr" idx="11"/>
          </p:nvPr>
        </p:nvSpPr>
        <p:spPr>
          <a:xfrm>
            <a:off x="521208" y="100584"/>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0"/>
          <p:cNvSpPr txBox="1"/>
          <p:nvPr>
            <p:ph type="sldNum" idx="12"/>
          </p:nvPr>
        </p:nvSpPr>
        <p:spPr>
          <a:xfrm>
            <a:off x="11457432" y="6419088"/>
            <a:ext cx="64008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82" name="Shape 82"/>
        <p:cNvGrpSpPr/>
        <p:nvPr/>
      </p:nvGrpSpPr>
      <p:grpSpPr>
        <a:xfrm>
          <a:off x="0" y="0"/>
          <a:ext cx="0" cy="0"/>
          <a:chOff x="0" y="0"/>
          <a:chExt cx="0" cy="0"/>
        </a:xfrm>
      </p:grpSpPr>
      <p:sp>
        <p:nvSpPr>
          <p:cNvPr id="83" name="Google Shape;83;g36770707544_0_169"/>
          <p:cNvSpPr txBox="1"/>
          <p:nvPr>
            <p:ph type="title"/>
          </p:nvPr>
        </p:nvSpPr>
        <p:spPr>
          <a:xfrm>
            <a:off x="521208" y="978408"/>
            <a:ext cx="5020200" cy="245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Arial" panose="020B0604020202020204"/>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g36770707544_0_169"/>
          <p:cNvSpPr/>
          <p:nvPr>
            <p:ph type="pic" idx="2"/>
          </p:nvPr>
        </p:nvSpPr>
        <p:spPr>
          <a:xfrm>
            <a:off x="6519672" y="987424"/>
            <a:ext cx="5166300" cy="5358300"/>
          </a:xfrm>
          <a:prstGeom prst="rect">
            <a:avLst/>
          </a:prstGeom>
          <a:noFill/>
          <a:ln>
            <a:noFill/>
          </a:ln>
        </p:spPr>
      </p:sp>
      <p:sp>
        <p:nvSpPr>
          <p:cNvPr id="85" name="Google Shape;85;g36770707544_0_169"/>
          <p:cNvSpPr txBox="1"/>
          <p:nvPr>
            <p:ph type="body" idx="1"/>
          </p:nvPr>
        </p:nvSpPr>
        <p:spPr>
          <a:xfrm>
            <a:off x="521208" y="3575304"/>
            <a:ext cx="5020200" cy="27705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200"/>
              <a:buNone/>
              <a:defRPr sz="2200" i="1"/>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86" name="Google Shape;86;g36770707544_0_169"/>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g36770707544_0_169"/>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36770707544_0_169"/>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9" name="Shape 89"/>
        <p:cNvGrpSpPr/>
        <p:nvPr/>
      </p:nvGrpSpPr>
      <p:grpSpPr>
        <a:xfrm>
          <a:off x="0" y="0"/>
          <a:ext cx="0" cy="0"/>
          <a:chOff x="0" y="0"/>
          <a:chExt cx="0" cy="0"/>
        </a:xfrm>
      </p:grpSpPr>
      <p:sp>
        <p:nvSpPr>
          <p:cNvPr id="90" name="Google Shape;90;g36770707544_0_176"/>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g36770707544_0_176"/>
          <p:cNvSpPr txBox="1"/>
          <p:nvPr>
            <p:ph type="body" idx="1"/>
          </p:nvPr>
        </p:nvSpPr>
        <p:spPr>
          <a:xfrm rot="5400000">
            <a:off x="4215288" y="-1115592"/>
            <a:ext cx="3767400" cy="111558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2" name="Google Shape;92;g36770707544_0_176"/>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g36770707544_0_176"/>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36770707544_0_176"/>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95" name="Shape 95"/>
        <p:cNvGrpSpPr/>
        <p:nvPr/>
      </p:nvGrpSpPr>
      <p:grpSpPr>
        <a:xfrm>
          <a:off x="0" y="0"/>
          <a:ext cx="0" cy="0"/>
          <a:chOff x="0" y="0"/>
          <a:chExt cx="0" cy="0"/>
        </a:xfrm>
      </p:grpSpPr>
      <p:sp>
        <p:nvSpPr>
          <p:cNvPr id="96" name="Google Shape;96;g36770707544_0_182"/>
          <p:cNvSpPr txBox="1"/>
          <p:nvPr>
            <p:ph type="title"/>
          </p:nvPr>
        </p:nvSpPr>
        <p:spPr>
          <a:xfrm rot="5400000">
            <a:off x="7251144" y="2386608"/>
            <a:ext cx="5367600" cy="2551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36770707544_0_182"/>
          <p:cNvSpPr txBox="1"/>
          <p:nvPr>
            <p:ph type="body" idx="1"/>
          </p:nvPr>
        </p:nvSpPr>
        <p:spPr>
          <a:xfrm rot="5400000">
            <a:off x="1842552" y="-342792"/>
            <a:ext cx="5367600" cy="80100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8" name="Google Shape;98;g36770707544_0_182"/>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g36770707544_0_182"/>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36770707544_0_182"/>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01" name="Google Shape;101;g36770707544_0_182"/>
          <p:cNvSpPr/>
          <p:nvPr/>
        </p:nvSpPr>
        <p:spPr>
          <a:xfrm rot="5400000">
            <a:off x="8936630" y="3584891"/>
            <a:ext cx="5325600" cy="149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3" name="Shape 23"/>
        <p:cNvGrpSpPr/>
        <p:nvPr/>
      </p:nvGrpSpPr>
      <p:grpSpPr>
        <a:xfrm>
          <a:off x="0" y="0"/>
          <a:ext cx="0" cy="0"/>
          <a:chOff x="0" y="0"/>
          <a:chExt cx="0" cy="0"/>
        </a:xfrm>
      </p:grpSpPr>
      <p:sp>
        <p:nvSpPr>
          <p:cNvPr id="24" name="Google Shape;24;p34"/>
          <p:cNvSpPr txBox="1"/>
          <p:nvPr>
            <p:ph type="title"/>
          </p:nvPr>
        </p:nvSpPr>
        <p:spPr>
          <a:xfrm>
            <a:off x="521208" y="978408"/>
            <a:ext cx="11155680" cy="14630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type="body" idx="1"/>
          </p:nvPr>
        </p:nvSpPr>
        <p:spPr>
          <a:xfrm>
            <a:off x="521208" y="2578608"/>
            <a:ext cx="11155680"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500"/>
              </a:spcBef>
              <a:spcAft>
                <a:spcPts val="0"/>
              </a:spcAft>
              <a:buClr>
                <a:schemeClr val="lt1"/>
              </a:buClr>
              <a:buSzPts val="1800"/>
              <a:buChar char="•"/>
              <a:defRPr/>
            </a:lvl2pPr>
            <a:lvl3pPr marL="1371600" lvl="2" indent="-342900" algn="l">
              <a:lnSpc>
                <a:spcPct val="110000"/>
              </a:lnSpc>
              <a:spcBef>
                <a:spcPts val="500"/>
              </a:spcBef>
              <a:spcAft>
                <a:spcPts val="0"/>
              </a:spcAft>
              <a:buClr>
                <a:schemeClr val="lt1"/>
              </a:buClr>
              <a:buSzPts val="1800"/>
              <a:buChar char="•"/>
              <a:defRPr/>
            </a:lvl3pPr>
            <a:lvl4pPr marL="1828800" lvl="3" indent="-342900" algn="l">
              <a:lnSpc>
                <a:spcPct val="110000"/>
              </a:lnSpc>
              <a:spcBef>
                <a:spcPts val="500"/>
              </a:spcBef>
              <a:spcAft>
                <a:spcPts val="0"/>
              </a:spcAft>
              <a:buClr>
                <a:schemeClr val="lt1"/>
              </a:buClr>
              <a:buSzPts val="1800"/>
              <a:buChar char="•"/>
              <a:defRPr/>
            </a:lvl4pPr>
            <a:lvl5pPr marL="2286000" lvl="4" indent="-342900" algn="l">
              <a:lnSpc>
                <a:spcPct val="11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26" name="Google Shape;26;p34"/>
          <p:cNvSpPr txBox="1"/>
          <p:nvPr>
            <p:ph type="dt" idx="10"/>
          </p:nvPr>
        </p:nvSpPr>
        <p:spPr>
          <a:xfrm>
            <a:off x="521208" y="6419088"/>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type="ftr" idx="11"/>
          </p:nvPr>
        </p:nvSpPr>
        <p:spPr>
          <a:xfrm>
            <a:off x="521208" y="100584"/>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type="sldNum" idx="12"/>
          </p:nvPr>
        </p:nvSpPr>
        <p:spPr>
          <a:xfrm>
            <a:off x="11457432" y="6419088"/>
            <a:ext cx="64008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6" name="Shape 36"/>
        <p:cNvGrpSpPr/>
        <p:nvPr/>
      </p:nvGrpSpPr>
      <p:grpSpPr>
        <a:xfrm>
          <a:off x="0" y="0"/>
          <a:ext cx="0" cy="0"/>
          <a:chOff x="0" y="0"/>
          <a:chExt cx="0" cy="0"/>
        </a:xfrm>
      </p:grpSpPr>
      <p:sp>
        <p:nvSpPr>
          <p:cNvPr id="37" name="Google Shape;37;g36770707544_0_123"/>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36770707544_0_123"/>
          <p:cNvSpPr txBox="1"/>
          <p:nvPr>
            <p:ph type="body" idx="1"/>
          </p:nvPr>
        </p:nvSpPr>
        <p:spPr>
          <a:xfrm>
            <a:off x="521208" y="2578608"/>
            <a:ext cx="5166300" cy="37674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9" name="Google Shape;39;g36770707544_0_123"/>
          <p:cNvSpPr txBox="1"/>
          <p:nvPr>
            <p:ph type="body" idx="2"/>
          </p:nvPr>
        </p:nvSpPr>
        <p:spPr>
          <a:xfrm>
            <a:off x="6519672" y="2578608"/>
            <a:ext cx="5166300" cy="37674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g36770707544_0_123"/>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g36770707544_0_123"/>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36770707544_0_123"/>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43" name="Shape 43"/>
        <p:cNvGrpSpPr/>
        <p:nvPr/>
      </p:nvGrpSpPr>
      <p:grpSpPr>
        <a:xfrm>
          <a:off x="0" y="0"/>
          <a:ext cx="0" cy="0"/>
          <a:chOff x="0" y="0"/>
          <a:chExt cx="0" cy="0"/>
        </a:xfrm>
      </p:grpSpPr>
      <p:sp>
        <p:nvSpPr>
          <p:cNvPr id="44" name="Google Shape;44;g36770707544_0_130"/>
          <p:cNvSpPr/>
          <p:nvPr/>
        </p:nvSpPr>
        <p:spPr>
          <a:xfrm>
            <a:off x="517870" y="6209925"/>
            <a:ext cx="11156106" cy="45719"/>
          </a:xfrm>
          <a:custGeom>
            <a:avLst/>
            <a:gdLst/>
            <a:ahLst/>
            <a:cxnLst/>
            <a:rect l="l" t="t" r="r" b="b"/>
            <a:pathLst>
              <a:path w="8715708" h="45719" extrusionOk="0">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5" name="Google Shape;45;g36770707544_0_130"/>
          <p:cNvSpPr txBox="1"/>
          <p:nvPr>
            <p:ph type="ctrTitle"/>
          </p:nvPr>
        </p:nvSpPr>
        <p:spPr>
          <a:xfrm>
            <a:off x="521208" y="978408"/>
            <a:ext cx="11155800" cy="3429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7200"/>
              <a:buFont typeface="Arial" panose="020B0604020202020204"/>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g36770707544_0_130"/>
          <p:cNvSpPr txBox="1"/>
          <p:nvPr>
            <p:ph type="subTitle" idx="1"/>
          </p:nvPr>
        </p:nvSpPr>
        <p:spPr>
          <a:xfrm>
            <a:off x="521208" y="4480560"/>
            <a:ext cx="7104900" cy="1398900"/>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dk1"/>
              </a:buClr>
              <a:buSzPts val="2200"/>
              <a:buNone/>
              <a:defRPr sz="2200" i="1"/>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7" name="Google Shape;47;g36770707544_0_130"/>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36770707544_0_130"/>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g36770707544_0_130"/>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50" name="Shape 50"/>
        <p:cNvGrpSpPr/>
        <p:nvPr/>
      </p:nvGrpSpPr>
      <p:grpSpPr>
        <a:xfrm>
          <a:off x="0" y="0"/>
          <a:ext cx="0" cy="0"/>
          <a:chOff x="0" y="0"/>
          <a:chExt cx="0" cy="0"/>
        </a:xfrm>
      </p:grpSpPr>
      <p:sp>
        <p:nvSpPr>
          <p:cNvPr id="51" name="Google Shape;51;g36770707544_0_137"/>
          <p:cNvSpPr txBox="1"/>
          <p:nvPr>
            <p:ph type="title"/>
          </p:nvPr>
        </p:nvSpPr>
        <p:spPr>
          <a:xfrm>
            <a:off x="521208" y="978408"/>
            <a:ext cx="5020200" cy="4288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5400"/>
              <a:buFont typeface="Arial" panose="020B0604020202020204"/>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36770707544_0_137"/>
          <p:cNvSpPr txBox="1"/>
          <p:nvPr>
            <p:ph type="body" idx="1"/>
          </p:nvPr>
        </p:nvSpPr>
        <p:spPr>
          <a:xfrm>
            <a:off x="521208" y="5266944"/>
            <a:ext cx="5020200" cy="108810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757575"/>
              </a:buClr>
              <a:buSzPts val="2200"/>
              <a:buNone/>
              <a:defRPr sz="2200" i="1">
                <a:solidFill>
                  <a:srgbClr val="757575"/>
                </a:solidFill>
              </a:defRPr>
            </a:lvl1pPr>
            <a:lvl2pPr marL="914400" lvl="1" indent="-228600" algn="l">
              <a:lnSpc>
                <a:spcPct val="110000"/>
              </a:lnSpc>
              <a:spcBef>
                <a:spcPts val="500"/>
              </a:spcBef>
              <a:spcAft>
                <a:spcPts val="0"/>
              </a:spcAft>
              <a:buClr>
                <a:srgbClr val="757575"/>
              </a:buClr>
              <a:buSzPts val="2000"/>
              <a:buNone/>
              <a:defRPr sz="2000">
                <a:solidFill>
                  <a:srgbClr val="757575"/>
                </a:solidFill>
              </a:defRPr>
            </a:lvl2pPr>
            <a:lvl3pPr marL="1371600" lvl="2" indent="-228600" algn="l">
              <a:lnSpc>
                <a:spcPct val="110000"/>
              </a:lnSpc>
              <a:spcBef>
                <a:spcPts val="500"/>
              </a:spcBef>
              <a:spcAft>
                <a:spcPts val="0"/>
              </a:spcAft>
              <a:buClr>
                <a:srgbClr val="757575"/>
              </a:buClr>
              <a:buSzPts val="1800"/>
              <a:buNone/>
              <a:defRPr sz="1800">
                <a:solidFill>
                  <a:srgbClr val="757575"/>
                </a:solidFill>
              </a:defRPr>
            </a:lvl3pPr>
            <a:lvl4pPr marL="1828800" lvl="3" indent="-228600" algn="l">
              <a:lnSpc>
                <a:spcPct val="110000"/>
              </a:lnSpc>
              <a:spcBef>
                <a:spcPts val="500"/>
              </a:spcBef>
              <a:spcAft>
                <a:spcPts val="0"/>
              </a:spcAft>
              <a:buClr>
                <a:srgbClr val="757575"/>
              </a:buClr>
              <a:buSzPts val="1600"/>
              <a:buNone/>
              <a:defRPr sz="1600">
                <a:solidFill>
                  <a:srgbClr val="757575"/>
                </a:solidFill>
              </a:defRPr>
            </a:lvl4pPr>
            <a:lvl5pPr marL="2286000" lvl="4" indent="-228600" algn="l">
              <a:lnSpc>
                <a:spcPct val="11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p:txBody>
      </p:sp>
      <p:sp>
        <p:nvSpPr>
          <p:cNvPr id="53" name="Google Shape;53;g36770707544_0_137"/>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g36770707544_0_137"/>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g36770707544_0_137"/>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56" name="Google Shape;56;g36770707544_0_137"/>
          <p:cNvSpPr/>
          <p:nvPr/>
        </p:nvSpPr>
        <p:spPr>
          <a:xfrm>
            <a:off x="517870" y="508090"/>
            <a:ext cx="5021100" cy="149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7" name="Shape 57"/>
        <p:cNvGrpSpPr/>
        <p:nvPr/>
      </p:nvGrpSpPr>
      <p:grpSpPr>
        <a:xfrm>
          <a:off x="0" y="0"/>
          <a:ext cx="0" cy="0"/>
          <a:chOff x="0" y="0"/>
          <a:chExt cx="0" cy="0"/>
        </a:xfrm>
      </p:grpSpPr>
      <p:sp>
        <p:nvSpPr>
          <p:cNvPr id="58" name="Google Shape;58;g36770707544_0_144"/>
          <p:cNvSpPr txBox="1"/>
          <p:nvPr>
            <p:ph type="title"/>
          </p:nvPr>
        </p:nvSpPr>
        <p:spPr>
          <a:xfrm>
            <a:off x="521208" y="978408"/>
            <a:ext cx="11164800" cy="1216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36770707544_0_144"/>
          <p:cNvSpPr txBox="1"/>
          <p:nvPr>
            <p:ph type="body" idx="1"/>
          </p:nvPr>
        </p:nvSpPr>
        <p:spPr>
          <a:xfrm>
            <a:off x="521208" y="2340864"/>
            <a:ext cx="5166300" cy="65850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200"/>
              <a:buNone/>
              <a:defRPr sz="2200" b="0" i="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0" name="Google Shape;60;g36770707544_0_144"/>
          <p:cNvSpPr txBox="1"/>
          <p:nvPr>
            <p:ph type="body" idx="2"/>
          </p:nvPr>
        </p:nvSpPr>
        <p:spPr>
          <a:xfrm>
            <a:off x="521208" y="3035808"/>
            <a:ext cx="5166300" cy="33102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1" name="Google Shape;61;g36770707544_0_144"/>
          <p:cNvSpPr txBox="1"/>
          <p:nvPr>
            <p:ph type="body" idx="3"/>
          </p:nvPr>
        </p:nvSpPr>
        <p:spPr>
          <a:xfrm>
            <a:off x="6519672" y="2340864"/>
            <a:ext cx="5166300" cy="65850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200"/>
              <a:buNone/>
              <a:defRPr sz="2200" b="0" i="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2" name="Google Shape;62;g36770707544_0_144"/>
          <p:cNvSpPr txBox="1"/>
          <p:nvPr>
            <p:ph type="body" idx="4"/>
          </p:nvPr>
        </p:nvSpPr>
        <p:spPr>
          <a:xfrm>
            <a:off x="6519672" y="3035808"/>
            <a:ext cx="5166300" cy="33102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3" name="Google Shape;63;g36770707544_0_144"/>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36770707544_0_144"/>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g36770707544_0_144"/>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6" name="Shape 66"/>
        <p:cNvGrpSpPr/>
        <p:nvPr/>
      </p:nvGrpSpPr>
      <p:grpSpPr>
        <a:xfrm>
          <a:off x="0" y="0"/>
          <a:ext cx="0" cy="0"/>
          <a:chOff x="0" y="0"/>
          <a:chExt cx="0" cy="0"/>
        </a:xfrm>
      </p:grpSpPr>
      <p:sp>
        <p:nvSpPr>
          <p:cNvPr id="67" name="Google Shape;67;g36770707544_0_153"/>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g36770707544_0_153"/>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g36770707544_0_153"/>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36770707544_0_153"/>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71" name="Shape 71"/>
        <p:cNvGrpSpPr/>
        <p:nvPr/>
      </p:nvGrpSpPr>
      <p:grpSpPr>
        <a:xfrm>
          <a:off x="0" y="0"/>
          <a:ext cx="0" cy="0"/>
          <a:chOff x="0" y="0"/>
          <a:chExt cx="0" cy="0"/>
        </a:xfrm>
      </p:grpSpPr>
      <p:sp>
        <p:nvSpPr>
          <p:cNvPr id="72" name="Google Shape;72;g36770707544_0_158"/>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36770707544_0_158"/>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36770707544_0_158"/>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5" name="Shape 75"/>
        <p:cNvGrpSpPr/>
        <p:nvPr/>
      </p:nvGrpSpPr>
      <p:grpSpPr>
        <a:xfrm>
          <a:off x="0" y="0"/>
          <a:ext cx="0" cy="0"/>
          <a:chOff x="0" y="0"/>
          <a:chExt cx="0" cy="0"/>
        </a:xfrm>
      </p:grpSpPr>
      <p:sp>
        <p:nvSpPr>
          <p:cNvPr id="76" name="Google Shape;76;g36770707544_0_162"/>
          <p:cNvSpPr txBox="1"/>
          <p:nvPr>
            <p:ph type="title"/>
          </p:nvPr>
        </p:nvSpPr>
        <p:spPr>
          <a:xfrm>
            <a:off x="521208" y="978408"/>
            <a:ext cx="5020200" cy="245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Arial" panose="020B0604020202020204"/>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g36770707544_0_162"/>
          <p:cNvSpPr txBox="1"/>
          <p:nvPr>
            <p:ph type="body" idx="1"/>
          </p:nvPr>
        </p:nvSpPr>
        <p:spPr>
          <a:xfrm>
            <a:off x="6519672" y="987424"/>
            <a:ext cx="5166300" cy="5358300"/>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sz="1800"/>
            </a:lvl2pPr>
            <a:lvl3pPr marL="1371600" lvl="2" indent="-330200" algn="l">
              <a:lnSpc>
                <a:spcPct val="110000"/>
              </a:lnSpc>
              <a:spcBef>
                <a:spcPts val="500"/>
              </a:spcBef>
              <a:spcAft>
                <a:spcPts val="0"/>
              </a:spcAft>
              <a:buClr>
                <a:schemeClr val="dk1"/>
              </a:buClr>
              <a:buSzPts val="1600"/>
              <a:buChar char="•"/>
              <a:defRPr sz="1600"/>
            </a:lvl3pPr>
            <a:lvl4pPr marL="1828800" lvl="3" indent="-317500" algn="l">
              <a:lnSpc>
                <a:spcPct val="110000"/>
              </a:lnSpc>
              <a:spcBef>
                <a:spcPts val="500"/>
              </a:spcBef>
              <a:spcAft>
                <a:spcPts val="0"/>
              </a:spcAft>
              <a:buClr>
                <a:schemeClr val="dk1"/>
              </a:buClr>
              <a:buSzPts val="1400"/>
              <a:buChar char="•"/>
              <a:defRPr sz="1400"/>
            </a:lvl4pPr>
            <a:lvl5pPr marL="2286000" lvl="4" indent="-317500" algn="l">
              <a:lnSpc>
                <a:spcPct val="11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78" name="Google Shape;78;g36770707544_0_162"/>
          <p:cNvSpPr txBox="1"/>
          <p:nvPr>
            <p:ph type="body" idx="2"/>
          </p:nvPr>
        </p:nvSpPr>
        <p:spPr>
          <a:xfrm>
            <a:off x="521208" y="3575304"/>
            <a:ext cx="5020200" cy="27705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200"/>
              <a:buNone/>
              <a:defRPr sz="2200" i="1"/>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9" name="Google Shape;79;g36770707544_0_162"/>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36770707544_0_162"/>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g36770707544_0_162"/>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9" name="Shape 9"/>
        <p:cNvGrpSpPr/>
        <p:nvPr/>
      </p:nvGrpSpPr>
      <p:grpSpPr>
        <a:xfrm>
          <a:off x="0" y="0"/>
          <a:ext cx="0" cy="0"/>
          <a:chOff x="0" y="0"/>
          <a:chExt cx="0" cy="0"/>
        </a:xfrm>
      </p:grpSpPr>
      <p:sp>
        <p:nvSpPr>
          <p:cNvPr id="10" name="Google Shape;10;p29"/>
          <p:cNvSpPr txBox="1"/>
          <p:nvPr>
            <p:ph type="title"/>
          </p:nvPr>
        </p:nvSpPr>
        <p:spPr>
          <a:xfrm>
            <a:off x="521208" y="978408"/>
            <a:ext cx="11155680" cy="14630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400"/>
              <a:buFont typeface="Arial" panose="020B0604020202020204"/>
              <a:buNone/>
              <a:defRPr sz="4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29"/>
          <p:cNvSpPr txBox="1"/>
          <p:nvPr>
            <p:ph type="body" idx="1"/>
          </p:nvPr>
        </p:nvSpPr>
        <p:spPr>
          <a:xfrm>
            <a:off x="521208" y="2578608"/>
            <a:ext cx="11155680" cy="3767328"/>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10000"/>
              </a:lnSpc>
              <a:spcBef>
                <a:spcPts val="10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0000"/>
              </a:lnSpc>
              <a:spcBef>
                <a:spcPts val="500"/>
              </a:spcBef>
              <a:spcAft>
                <a:spcPts val="0"/>
              </a:spcAft>
              <a:buClr>
                <a:schemeClr val="lt1"/>
              </a:buClr>
              <a:buSzPts val="1400"/>
              <a:buFont typeface="Arial" panose="020B0604020202020204"/>
              <a:buChar char="•"/>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29"/>
          <p:cNvSpPr txBox="1"/>
          <p:nvPr>
            <p:ph type="dt" idx="10"/>
          </p:nvPr>
        </p:nvSpPr>
        <p:spPr>
          <a:xfrm>
            <a:off x="521208" y="6419088"/>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29"/>
          <p:cNvSpPr txBox="1"/>
          <p:nvPr>
            <p:ph type="ftr" idx="11"/>
          </p:nvPr>
        </p:nvSpPr>
        <p:spPr>
          <a:xfrm>
            <a:off x="521208" y="100584"/>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29"/>
          <p:cNvSpPr txBox="1"/>
          <p:nvPr>
            <p:ph type="sldNum" idx="12"/>
          </p:nvPr>
        </p:nvSpPr>
        <p:spPr>
          <a:xfrm>
            <a:off x="11457432" y="6419088"/>
            <a:ext cx="6400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5" name="Google Shape;15;p29"/>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9" name="Shape 29"/>
        <p:cNvGrpSpPr/>
        <p:nvPr/>
      </p:nvGrpSpPr>
      <p:grpSpPr>
        <a:xfrm>
          <a:off x="0" y="0"/>
          <a:ext cx="0" cy="0"/>
          <a:chOff x="0" y="0"/>
          <a:chExt cx="0" cy="0"/>
        </a:xfrm>
      </p:grpSpPr>
      <p:sp>
        <p:nvSpPr>
          <p:cNvPr id="30" name="Google Shape;30;g36770707544_0_116"/>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lvl1pPr marR="0" lvl="0" algn="l">
              <a:lnSpc>
                <a:spcPct val="100000"/>
              </a:lnSpc>
              <a:spcBef>
                <a:spcPts val="0"/>
              </a:spcBef>
              <a:spcAft>
                <a:spcPts val="0"/>
              </a:spcAft>
              <a:buClr>
                <a:schemeClr val="dk1"/>
              </a:buClr>
              <a:buSzPts val="4400"/>
              <a:buFont typeface="Arial" panose="020B0604020202020204"/>
              <a:buNone/>
              <a:defRPr sz="4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g36770707544_0_116"/>
          <p:cNvSpPr txBox="1"/>
          <p:nvPr>
            <p:ph type="body" idx="1"/>
          </p:nvPr>
        </p:nvSpPr>
        <p:spPr>
          <a:xfrm>
            <a:off x="521208" y="2578608"/>
            <a:ext cx="11155800" cy="3767400"/>
          </a:xfrm>
          <a:prstGeom prst="rect">
            <a:avLst/>
          </a:prstGeom>
          <a:noFill/>
          <a:ln>
            <a:noFill/>
          </a:ln>
        </p:spPr>
        <p:txBody>
          <a:bodyPr spcFirstLastPara="1" wrap="square" lIns="91425" tIns="45700" rIns="91425" bIns="45700" anchor="t" anchorCtr="0">
            <a:normAutofit/>
          </a:bodyPr>
          <a:lstStyle>
            <a:lvl1pPr marL="457200" marR="0" lvl="0" indent="-342900" algn="l">
              <a:lnSpc>
                <a:spcPct val="110000"/>
              </a:lnSpc>
              <a:spcBef>
                <a:spcPts val="10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a:lnSpc>
                <a:spcPct val="11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a:lnSpc>
                <a:spcPct val="110000"/>
              </a:lnSpc>
              <a:spcBef>
                <a:spcPts val="5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04800" algn="l">
              <a:lnSpc>
                <a:spcPct val="110000"/>
              </a:lnSpc>
              <a:spcBef>
                <a:spcPts val="500"/>
              </a:spcBef>
              <a:spcAft>
                <a:spcPts val="0"/>
              </a:spcAft>
              <a:buClr>
                <a:schemeClr val="dk1"/>
              </a:buClr>
              <a:buSzPts val="1200"/>
              <a:buFont typeface="Arial" panose="020B0604020202020204"/>
              <a:buChar char="•"/>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04800" algn="l">
              <a:lnSpc>
                <a:spcPct val="110000"/>
              </a:lnSpc>
              <a:spcBef>
                <a:spcPts val="500"/>
              </a:spcBef>
              <a:spcAft>
                <a:spcPts val="0"/>
              </a:spcAft>
              <a:buClr>
                <a:schemeClr val="dk1"/>
              </a:buClr>
              <a:buSzPts val="1200"/>
              <a:buFont typeface="Arial" panose="020B0604020202020204"/>
              <a:buChar char="•"/>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g36770707544_0_116"/>
          <p:cNvSpPr txBox="1"/>
          <p:nvPr>
            <p:ph type="dt" idx="10"/>
          </p:nvPr>
        </p:nvSpPr>
        <p:spPr>
          <a:xfrm>
            <a:off x="521208" y="6419088"/>
            <a:ext cx="27432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g36770707544_0_116"/>
          <p:cNvSpPr txBox="1"/>
          <p:nvPr>
            <p:ph type="ftr" idx="11"/>
          </p:nvPr>
        </p:nvSpPr>
        <p:spPr>
          <a:xfrm>
            <a:off x="521208" y="100584"/>
            <a:ext cx="41148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g36770707544_0_116"/>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35" name="Google Shape;35;g36770707544_0_116"/>
          <p:cNvSpPr/>
          <p:nvPr/>
        </p:nvSpPr>
        <p:spPr>
          <a:xfrm>
            <a:off x="517869" y="508090"/>
            <a:ext cx="11157303"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hyperlink" Target="https://scikit-learn.org/stable/" TargetMode="External"/><Relationship Id="rId2" Type="http://schemas.openxmlformats.org/officeDocument/2006/relationships/hyperlink" Target="https://eodhd.com/" TargetMode="External"/><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06" name="Shape 106"/>
        <p:cNvGrpSpPr/>
        <p:nvPr/>
      </p:nvGrpSpPr>
      <p:grpSpPr>
        <a:xfrm>
          <a:off x="0" y="0"/>
          <a:ext cx="0" cy="0"/>
          <a:chOff x="0" y="0"/>
          <a:chExt cx="0" cy="0"/>
        </a:xfrm>
      </p:grpSpPr>
      <p:sp>
        <p:nvSpPr>
          <p:cNvPr id="107" name="Google Shape;107;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8" name="Google Shape;108;p1" descr="Digital financial graph"/>
          <p:cNvPicPr preferRelativeResize="0"/>
          <p:nvPr/>
        </p:nvPicPr>
        <p:blipFill rotWithShape="1">
          <a:blip r:embed="rId1"/>
          <a:srcRect/>
          <a:stretch>
            <a:fillRect/>
          </a:stretch>
        </p:blipFill>
        <p:spPr>
          <a:xfrm>
            <a:off x="20" y="10"/>
            <a:ext cx="12191979" cy="6857990"/>
          </a:xfrm>
          <a:prstGeom prst="rect">
            <a:avLst/>
          </a:prstGeom>
          <a:noFill/>
          <a:ln>
            <a:noFill/>
          </a:ln>
        </p:spPr>
      </p:pic>
      <p:sp>
        <p:nvSpPr>
          <p:cNvPr id="109" name="Google Shape;109;p1"/>
          <p:cNvSpPr/>
          <p:nvPr/>
        </p:nvSpPr>
        <p:spPr>
          <a:xfrm rot="-5400000" flipH="1">
            <a:off x="5507179" y="173181"/>
            <a:ext cx="6858002" cy="6511640"/>
          </a:xfrm>
          <a:prstGeom prst="rect">
            <a:avLst/>
          </a:prstGeom>
          <a:gradFill>
            <a:gsLst>
              <a:gs pos="0">
                <a:srgbClr val="000000">
                  <a:alpha val="0"/>
                </a:srgbClr>
              </a:gs>
              <a:gs pos="26000">
                <a:srgbClr val="000000">
                  <a:alpha val="16078"/>
                </a:srgbClr>
              </a:gs>
              <a:gs pos="46000">
                <a:srgbClr val="000000">
                  <a:alpha val="29019"/>
                </a:srgbClr>
              </a:gs>
              <a:gs pos="100000">
                <a:srgbClr val="000000">
                  <a:alpha val="4392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0" name="Google Shape;110;p1"/>
          <p:cNvSpPr txBox="1"/>
          <p:nvPr>
            <p:ph type="ctrTitle"/>
          </p:nvPr>
        </p:nvSpPr>
        <p:spPr>
          <a:xfrm>
            <a:off x="5968182" y="978409"/>
            <a:ext cx="5835128" cy="367826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7200"/>
              <a:buFont typeface="Arial" panose="020B0604020202020204"/>
              <a:buNone/>
            </a:pPr>
            <a:r>
              <a:rPr lang="en-US" sz="4400"/>
              <a:t>Capstone Project – AI-powered cash flow forecasting tool</a:t>
            </a:r>
            <a:endParaRPr sz="4400"/>
          </a:p>
        </p:txBody>
      </p:sp>
      <p:sp>
        <p:nvSpPr>
          <p:cNvPr id="111" name="Google Shape;111;p1"/>
          <p:cNvSpPr/>
          <p:nvPr/>
        </p:nvSpPr>
        <p:spPr>
          <a:xfrm>
            <a:off x="7306781" y="508090"/>
            <a:ext cx="4492754" cy="1492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2" name="Google Shape;112;p1"/>
          <p:cNvSpPr/>
          <p:nvPr/>
        </p:nvSpPr>
        <p:spPr>
          <a:xfrm>
            <a:off x="7310119" y="6209925"/>
            <a:ext cx="4492754"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3" name="Google Shape;113;p1"/>
          <p:cNvSpPr txBox="1"/>
          <p:nvPr/>
        </p:nvSpPr>
        <p:spPr>
          <a:xfrm>
            <a:off x="8393700" y="3360821"/>
            <a:ext cx="4456026" cy="33547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Arial" panose="020B0604020202020204"/>
              <a:buNone/>
            </a:pPr>
            <a:r>
              <a:rPr lang="en-US" sz="3200" b="0" i="0" u="sng" strike="noStrike" cap="none">
                <a:solidFill>
                  <a:schemeClr val="lt1"/>
                </a:solidFill>
                <a:latin typeface="Arial" panose="020B0604020202020204"/>
                <a:ea typeface="Arial" panose="020B0604020202020204"/>
                <a:cs typeface="Arial" panose="020B0604020202020204"/>
                <a:sym typeface="Arial" panose="020B0604020202020204"/>
              </a:rPr>
              <a:t>Group 4 </a:t>
            </a:r>
            <a:endParaRPr sz="3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Lai Wing Man, Carmen </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Law Tak Chun, Dirk</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Keung Kwan Lam, Olivia </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Ho Chun Kit, Philip </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Chan Tung Wai, Teddy</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Tang Chi Fung, Jacob</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1"/>
              </a:buClr>
              <a:buSzPts val="1800"/>
              <a:buFont typeface="Arial" panose="020B0604020202020204"/>
              <a:buNone/>
            </a:pPr>
            <a:b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b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14" name="Google Shape;114;p1" descr="Apple - YouTube"/>
          <p:cNvPicPr preferRelativeResize="0"/>
          <p:nvPr/>
        </p:nvPicPr>
        <p:blipFill rotWithShape="1">
          <a:blip r:embed="rId2"/>
          <a:srcRect/>
          <a:stretch>
            <a:fillRect/>
          </a:stretch>
        </p:blipFill>
        <p:spPr>
          <a:xfrm>
            <a:off x="1707211" y="885300"/>
            <a:ext cx="2913950" cy="2913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7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10"/>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199" name="Google Shape;199;p10"/>
          <p:cNvSpPr txBox="1"/>
          <p:nvPr>
            <p:ph type="body" idx="1"/>
          </p:nvPr>
        </p:nvSpPr>
        <p:spPr>
          <a:xfrm>
            <a:off x="521208" y="1861900"/>
            <a:ext cx="6053024" cy="2180493"/>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Clr>
                <a:schemeClr val="dk1"/>
              </a:buClr>
              <a:buSzPts val="1800"/>
              <a:buChar char="•"/>
            </a:pPr>
            <a:r>
              <a:rPr lang="en-US"/>
              <a:t>Consistent upward trend in revenue and assets.</a:t>
            </a:r>
            <a:endParaRPr lang="en-US"/>
          </a:p>
          <a:p>
            <a:pPr marL="457200" lvl="0" indent="-342900" algn="l" rtl="0">
              <a:lnSpc>
                <a:spcPct val="110000"/>
              </a:lnSpc>
              <a:spcBef>
                <a:spcPts val="1000"/>
              </a:spcBef>
              <a:spcAft>
                <a:spcPts val="0"/>
              </a:spcAft>
              <a:buClr>
                <a:schemeClr val="dk1"/>
              </a:buClr>
              <a:buSzPts val="1800"/>
              <a:buChar char="•"/>
            </a:pPr>
            <a:r>
              <a:rPr lang="en-US"/>
              <a:t>Growth accelerations linked to product launches.</a:t>
            </a:r>
            <a:endParaRPr lang="en-US"/>
          </a:p>
          <a:p>
            <a:pPr marL="457200" lvl="0" indent="-342900" algn="l" rtl="0">
              <a:lnSpc>
                <a:spcPct val="110000"/>
              </a:lnSpc>
              <a:spcBef>
                <a:spcPts val="1000"/>
              </a:spcBef>
              <a:spcAft>
                <a:spcPts val="0"/>
              </a:spcAft>
              <a:buClr>
                <a:schemeClr val="dk1"/>
              </a:buClr>
              <a:buSzPts val="1800"/>
              <a:buChar char="•"/>
            </a:pPr>
            <a:r>
              <a:rPr lang="en-US"/>
              <a:t>Fluctuations during market events or strategic moves.</a:t>
            </a:r>
            <a:endParaRPr lang="en-US"/>
          </a:p>
        </p:txBody>
      </p:sp>
      <p:pic>
        <p:nvPicPr>
          <p:cNvPr id="200" name="Google Shape;200;p10"/>
          <p:cNvPicPr preferRelativeResize="0"/>
          <p:nvPr/>
        </p:nvPicPr>
        <p:blipFill rotWithShape="1">
          <a:blip r:embed="rId1"/>
          <a:srcRect/>
          <a:stretch>
            <a:fillRect/>
          </a:stretch>
        </p:blipFill>
        <p:spPr>
          <a:xfrm>
            <a:off x="939096" y="4150525"/>
            <a:ext cx="4953000" cy="2633663"/>
          </a:xfrm>
          <a:prstGeom prst="rect">
            <a:avLst/>
          </a:prstGeom>
          <a:noFill/>
          <a:ln>
            <a:noFill/>
          </a:ln>
        </p:spPr>
      </p:pic>
      <p:pic>
        <p:nvPicPr>
          <p:cNvPr id="201" name="Google Shape;201;p10"/>
          <p:cNvPicPr preferRelativeResize="0"/>
          <p:nvPr/>
        </p:nvPicPr>
        <p:blipFill rotWithShape="1">
          <a:blip r:embed="rId2"/>
          <a:srcRect/>
          <a:stretch>
            <a:fillRect/>
          </a:stretch>
        </p:blipFill>
        <p:spPr>
          <a:xfrm>
            <a:off x="6662845" y="1516862"/>
            <a:ext cx="4953000" cy="2633663"/>
          </a:xfrm>
          <a:prstGeom prst="rect">
            <a:avLst/>
          </a:prstGeom>
          <a:noFill/>
          <a:ln>
            <a:noFill/>
          </a:ln>
        </p:spPr>
      </p:pic>
      <p:pic>
        <p:nvPicPr>
          <p:cNvPr id="202" name="Google Shape;202;p10"/>
          <p:cNvPicPr preferRelativeResize="0"/>
          <p:nvPr/>
        </p:nvPicPr>
        <p:blipFill rotWithShape="1">
          <a:blip r:embed="rId3"/>
          <a:srcRect/>
          <a:stretch>
            <a:fillRect/>
          </a:stretch>
        </p:blipFill>
        <p:spPr>
          <a:xfrm>
            <a:off x="6662845" y="4150525"/>
            <a:ext cx="4953000" cy="2633663"/>
          </a:xfrm>
          <a:prstGeom prst="rect">
            <a:avLst/>
          </a:prstGeom>
          <a:noFill/>
          <a:ln>
            <a:noFill/>
          </a:ln>
        </p:spPr>
      </p:pic>
      <p:sp>
        <p:nvSpPr>
          <p:cNvPr id="203" name="Google Shape;203;p10"/>
          <p:cNvSpPr txBox="1"/>
          <p:nvPr>
            <p:ph type="title"/>
          </p:nvPr>
        </p:nvSpPr>
        <p:spPr>
          <a:xfrm>
            <a:off x="521203" y="978400"/>
            <a:ext cx="11006029" cy="1463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Time Series Visualization</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11"/>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210" name="Google Shape;210;p11"/>
          <p:cNvSpPr txBox="1"/>
          <p:nvPr>
            <p:ph type="body" idx="1"/>
          </p:nvPr>
        </p:nvSpPr>
        <p:spPr>
          <a:xfrm>
            <a:off x="521208" y="1861900"/>
            <a:ext cx="6061644" cy="2064641"/>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Clr>
                <a:schemeClr val="dk1"/>
              </a:buClr>
              <a:buSzPts val="1800"/>
              <a:buChar char="•"/>
            </a:pPr>
            <a:r>
              <a:rPr lang="en-US"/>
              <a:t>Histograms and KDE plots for each key metric</a:t>
            </a:r>
            <a:endParaRPr lang="en-US"/>
          </a:p>
          <a:p>
            <a:pPr marL="914400" lvl="1" indent="-342900" algn="l" rtl="0">
              <a:lnSpc>
                <a:spcPct val="110000"/>
              </a:lnSpc>
              <a:spcBef>
                <a:spcPts val="500"/>
              </a:spcBef>
              <a:spcAft>
                <a:spcPts val="0"/>
              </a:spcAft>
              <a:buSzPts val="1800"/>
              <a:buChar char="•"/>
            </a:pPr>
            <a:r>
              <a:rPr lang="en-US"/>
              <a:t>Right-skewed distributions indicating high-value years</a:t>
            </a:r>
            <a:endParaRPr lang="en-US"/>
          </a:p>
          <a:p>
            <a:pPr marL="914400" lvl="1" indent="-342900" algn="l" rtl="0">
              <a:lnSpc>
                <a:spcPct val="110000"/>
              </a:lnSpc>
              <a:spcBef>
                <a:spcPts val="500"/>
              </a:spcBef>
              <a:spcAft>
                <a:spcPts val="0"/>
              </a:spcAft>
              <a:buSzPts val="1800"/>
              <a:buChar char="•"/>
            </a:pPr>
            <a:r>
              <a:rPr lang="en-US"/>
              <a:t>Presence of outliers representing exceptional performance or crises</a:t>
            </a:r>
            <a:endParaRPr lang="en-US"/>
          </a:p>
        </p:txBody>
      </p:sp>
      <p:pic>
        <p:nvPicPr>
          <p:cNvPr id="211" name="Google Shape;211;p11"/>
          <p:cNvPicPr preferRelativeResize="0"/>
          <p:nvPr/>
        </p:nvPicPr>
        <p:blipFill rotWithShape="1">
          <a:blip r:embed="rId1"/>
          <a:srcRect/>
          <a:stretch>
            <a:fillRect/>
          </a:stretch>
        </p:blipFill>
        <p:spPr>
          <a:xfrm>
            <a:off x="1109808" y="4150525"/>
            <a:ext cx="4611575" cy="2633663"/>
          </a:xfrm>
          <a:prstGeom prst="rect">
            <a:avLst/>
          </a:prstGeom>
          <a:noFill/>
          <a:ln>
            <a:noFill/>
          </a:ln>
        </p:spPr>
      </p:pic>
      <p:pic>
        <p:nvPicPr>
          <p:cNvPr id="212" name="Google Shape;212;p11"/>
          <p:cNvPicPr preferRelativeResize="0"/>
          <p:nvPr/>
        </p:nvPicPr>
        <p:blipFill rotWithShape="1">
          <a:blip r:embed="rId2"/>
          <a:srcRect/>
          <a:stretch>
            <a:fillRect/>
          </a:stretch>
        </p:blipFill>
        <p:spPr>
          <a:xfrm>
            <a:off x="6856661" y="1516862"/>
            <a:ext cx="4565367" cy="2633663"/>
          </a:xfrm>
          <a:prstGeom prst="rect">
            <a:avLst/>
          </a:prstGeom>
          <a:noFill/>
          <a:ln>
            <a:noFill/>
          </a:ln>
        </p:spPr>
      </p:pic>
      <p:pic>
        <p:nvPicPr>
          <p:cNvPr id="213" name="Google Shape;213;p11"/>
          <p:cNvPicPr preferRelativeResize="0"/>
          <p:nvPr/>
        </p:nvPicPr>
        <p:blipFill rotWithShape="1">
          <a:blip r:embed="rId3"/>
          <a:srcRect/>
          <a:stretch>
            <a:fillRect/>
          </a:stretch>
        </p:blipFill>
        <p:spPr>
          <a:xfrm>
            <a:off x="6856661" y="4150525"/>
            <a:ext cx="4620930" cy="2633663"/>
          </a:xfrm>
          <a:prstGeom prst="rect">
            <a:avLst/>
          </a:prstGeom>
          <a:noFill/>
          <a:ln>
            <a:noFill/>
          </a:ln>
        </p:spPr>
      </p:pic>
      <p:sp>
        <p:nvSpPr>
          <p:cNvPr id="214" name="Google Shape;214;p11"/>
          <p:cNvSpPr txBox="1"/>
          <p:nvPr>
            <p:ph type="title"/>
          </p:nvPr>
        </p:nvSpPr>
        <p:spPr>
          <a:xfrm>
            <a:off x="521203" y="978400"/>
            <a:ext cx="11006029" cy="1463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Distribution Analysis</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12"/>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221" name="Google Shape;221;p12"/>
          <p:cNvSpPr txBox="1"/>
          <p:nvPr>
            <p:ph type="body" idx="1"/>
          </p:nvPr>
        </p:nvSpPr>
        <p:spPr>
          <a:xfrm>
            <a:off x="521208" y="1861900"/>
            <a:ext cx="6061644" cy="2064641"/>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Clr>
                <a:schemeClr val="dk1"/>
              </a:buClr>
              <a:buSzPts val="1800"/>
              <a:buChar char="•"/>
            </a:pPr>
            <a:r>
              <a:rPr lang="en-US"/>
              <a:t>Boxplots for revenue, net income, cash</a:t>
            </a:r>
            <a:endParaRPr lang="en-US"/>
          </a:p>
          <a:p>
            <a:pPr marL="914400" lvl="1" indent="-342900" algn="l" rtl="0">
              <a:lnSpc>
                <a:spcPct val="110000"/>
              </a:lnSpc>
              <a:spcBef>
                <a:spcPts val="500"/>
              </a:spcBef>
              <a:spcAft>
                <a:spcPts val="0"/>
              </a:spcAft>
              <a:buSzPts val="1800"/>
              <a:buChar char="•"/>
            </a:pPr>
            <a:r>
              <a:rPr lang="en-US"/>
              <a:t>Years with record-breaking figures or downturns</a:t>
            </a:r>
            <a:endParaRPr lang="en-US"/>
          </a:p>
          <a:p>
            <a:pPr marL="914400" lvl="1" indent="-342900" algn="l" rtl="0">
              <a:lnSpc>
                <a:spcPct val="110000"/>
              </a:lnSpc>
              <a:spcBef>
                <a:spcPts val="500"/>
              </a:spcBef>
              <a:spcAft>
                <a:spcPts val="0"/>
              </a:spcAft>
              <a:buSzPts val="1800"/>
              <a:buChar char="•"/>
            </a:pPr>
            <a:r>
              <a:rPr lang="en-US"/>
              <a:t>Outliers often align with major events, warranting further analysis</a:t>
            </a:r>
            <a:endParaRPr lang="en-US"/>
          </a:p>
        </p:txBody>
      </p:sp>
      <p:pic>
        <p:nvPicPr>
          <p:cNvPr id="222" name="Google Shape;222;p12"/>
          <p:cNvPicPr preferRelativeResize="0"/>
          <p:nvPr/>
        </p:nvPicPr>
        <p:blipFill rotWithShape="1">
          <a:blip r:embed="rId1"/>
          <a:srcRect/>
          <a:stretch>
            <a:fillRect/>
          </a:stretch>
        </p:blipFill>
        <p:spPr>
          <a:xfrm>
            <a:off x="1278524" y="4150525"/>
            <a:ext cx="4274142" cy="2633663"/>
          </a:xfrm>
          <a:prstGeom prst="rect">
            <a:avLst/>
          </a:prstGeom>
          <a:noFill/>
          <a:ln>
            <a:noFill/>
          </a:ln>
        </p:spPr>
      </p:pic>
      <p:pic>
        <p:nvPicPr>
          <p:cNvPr id="223" name="Google Shape;223;p12"/>
          <p:cNvPicPr preferRelativeResize="0"/>
          <p:nvPr/>
        </p:nvPicPr>
        <p:blipFill rotWithShape="1">
          <a:blip r:embed="rId2"/>
          <a:srcRect/>
          <a:stretch>
            <a:fillRect/>
          </a:stretch>
        </p:blipFill>
        <p:spPr>
          <a:xfrm>
            <a:off x="7026062" y="1516862"/>
            <a:ext cx="4226564" cy="2633663"/>
          </a:xfrm>
          <a:prstGeom prst="rect">
            <a:avLst/>
          </a:prstGeom>
          <a:noFill/>
          <a:ln>
            <a:noFill/>
          </a:ln>
        </p:spPr>
      </p:pic>
      <p:pic>
        <p:nvPicPr>
          <p:cNvPr id="224" name="Google Shape;224;p12"/>
          <p:cNvPicPr preferRelativeResize="0"/>
          <p:nvPr/>
        </p:nvPicPr>
        <p:blipFill rotWithShape="1">
          <a:blip r:embed="rId3"/>
          <a:srcRect/>
          <a:stretch>
            <a:fillRect/>
          </a:stretch>
        </p:blipFill>
        <p:spPr>
          <a:xfrm>
            <a:off x="7026062" y="4150525"/>
            <a:ext cx="4290241" cy="2633663"/>
          </a:xfrm>
          <a:prstGeom prst="rect">
            <a:avLst/>
          </a:prstGeom>
          <a:noFill/>
          <a:ln>
            <a:noFill/>
          </a:ln>
        </p:spPr>
      </p:pic>
      <p:sp>
        <p:nvSpPr>
          <p:cNvPr id="225" name="Google Shape;225;p12"/>
          <p:cNvSpPr txBox="1"/>
          <p:nvPr>
            <p:ph type="title"/>
          </p:nvPr>
        </p:nvSpPr>
        <p:spPr>
          <a:xfrm>
            <a:off x="521203" y="978400"/>
            <a:ext cx="11006029" cy="1463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Outlier Detection </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13"/>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232" name="Google Shape;232;p13"/>
          <p:cNvSpPr txBox="1"/>
          <p:nvPr>
            <p:ph type="body" idx="1"/>
          </p:nvPr>
        </p:nvSpPr>
        <p:spPr>
          <a:xfrm>
            <a:off x="521208" y="1861900"/>
            <a:ext cx="5574792" cy="2205318"/>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Clr>
                <a:schemeClr val="dk1"/>
              </a:buClr>
              <a:buSzPts val="1800"/>
              <a:buChar char="•"/>
            </a:pPr>
            <a:r>
              <a:rPr lang="en-US"/>
              <a:t>Heatmap showing correlations between metrics</a:t>
            </a:r>
            <a:endParaRPr lang="en-US"/>
          </a:p>
          <a:p>
            <a:pPr marL="914400" lvl="1" indent="-342900" algn="l" rtl="0">
              <a:lnSpc>
                <a:spcPct val="110000"/>
              </a:lnSpc>
              <a:spcBef>
                <a:spcPts val="500"/>
              </a:spcBef>
              <a:spcAft>
                <a:spcPts val="0"/>
              </a:spcAft>
              <a:buSzPts val="1800"/>
              <a:buChar char="•"/>
            </a:pPr>
            <a:r>
              <a:rPr lang="en-US"/>
              <a:t>Strong correlation between revenue &amp; assets</a:t>
            </a:r>
            <a:endParaRPr lang="en-US"/>
          </a:p>
          <a:p>
            <a:pPr marL="914400" lvl="1" indent="-342900" algn="l" rtl="0">
              <a:lnSpc>
                <a:spcPct val="110000"/>
              </a:lnSpc>
              <a:spcBef>
                <a:spcPts val="500"/>
              </a:spcBef>
              <a:spcAft>
                <a:spcPts val="0"/>
              </a:spcAft>
              <a:buSzPts val="1800"/>
              <a:buChar char="•"/>
            </a:pPr>
            <a:r>
              <a:rPr lang="en-US"/>
              <a:t>Profitability and gross profit are highly linked</a:t>
            </a:r>
            <a:endParaRPr lang="en-US"/>
          </a:p>
          <a:p>
            <a:pPr marL="914400" lvl="1" indent="-342900" algn="l" rtl="0">
              <a:lnSpc>
                <a:spcPct val="110000"/>
              </a:lnSpc>
              <a:spcBef>
                <a:spcPts val="500"/>
              </a:spcBef>
              <a:spcAft>
                <a:spcPts val="0"/>
              </a:spcAft>
              <a:buSzPts val="1800"/>
              <a:buChar char="•"/>
            </a:pPr>
            <a:r>
              <a:rPr lang="en-US"/>
              <a:t>Liquidity (cash) moderately correlated with revenue</a:t>
            </a:r>
            <a:endParaRPr lang="en-US"/>
          </a:p>
        </p:txBody>
      </p:sp>
      <p:sp>
        <p:nvSpPr>
          <p:cNvPr id="233" name="Google Shape;233;p13"/>
          <p:cNvSpPr txBox="1"/>
          <p:nvPr>
            <p:ph type="title"/>
          </p:nvPr>
        </p:nvSpPr>
        <p:spPr>
          <a:xfrm>
            <a:off x="521203" y="978400"/>
            <a:ext cx="11006029" cy="8297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Correlation Matrix Heatmap</a:t>
            </a:r>
            <a:endParaRPr lang="en-US"/>
          </a:p>
        </p:txBody>
      </p:sp>
      <p:pic>
        <p:nvPicPr>
          <p:cNvPr id="234" name="Google Shape;234;p13"/>
          <p:cNvPicPr preferRelativeResize="0"/>
          <p:nvPr/>
        </p:nvPicPr>
        <p:blipFill rotWithShape="1">
          <a:blip r:embed="rId1"/>
          <a:srcRect/>
          <a:stretch>
            <a:fillRect/>
          </a:stretch>
        </p:blipFill>
        <p:spPr>
          <a:xfrm>
            <a:off x="6058762" y="1861900"/>
            <a:ext cx="5274310" cy="47510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14"/>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241" name="Google Shape;241;p14"/>
          <p:cNvSpPr txBox="1"/>
          <p:nvPr>
            <p:ph type="body" idx="1"/>
          </p:nvPr>
        </p:nvSpPr>
        <p:spPr>
          <a:xfrm>
            <a:off x="521208" y="1861900"/>
            <a:ext cx="6061644" cy="2238419"/>
          </a:xfrm>
          <a:prstGeom prst="rect">
            <a:avLst/>
          </a:prstGeom>
          <a:noFill/>
          <a:ln>
            <a:noFill/>
          </a:ln>
        </p:spPr>
        <p:txBody>
          <a:bodyPr spcFirstLastPara="1" wrap="square" lIns="91425" tIns="45700" rIns="91425" bIns="45700" anchor="t" anchorCtr="0">
            <a:normAutofit lnSpcReduction="10000"/>
          </a:bodyPr>
          <a:lstStyle/>
          <a:p>
            <a:pPr marL="457200" lvl="0" indent="-352425" algn="l" rtl="0">
              <a:lnSpc>
                <a:spcPct val="110000"/>
              </a:lnSpc>
              <a:spcBef>
                <a:spcPts val="1000"/>
              </a:spcBef>
              <a:spcAft>
                <a:spcPts val="0"/>
              </a:spcAft>
              <a:buClr>
                <a:schemeClr val="dk1"/>
              </a:buClr>
              <a:buSzPts val="1946"/>
              <a:buChar char="•"/>
            </a:pPr>
            <a:r>
              <a:rPr lang="en-US"/>
              <a:t>Scatter plots</a:t>
            </a:r>
            <a:endParaRPr lang="en-US"/>
          </a:p>
          <a:p>
            <a:pPr marL="914400" lvl="1" indent="-352425" algn="l" rtl="0">
              <a:lnSpc>
                <a:spcPct val="110000"/>
              </a:lnSpc>
              <a:spcBef>
                <a:spcPts val="500"/>
              </a:spcBef>
              <a:spcAft>
                <a:spcPts val="0"/>
              </a:spcAft>
              <a:buSzPts val="1946"/>
              <a:buChar char="•"/>
            </a:pPr>
            <a:r>
              <a:rPr lang="en-US"/>
              <a:t>Revenue vs. Net Income</a:t>
            </a:r>
            <a:endParaRPr lang="en-US"/>
          </a:p>
          <a:p>
            <a:pPr marL="914400" lvl="1" indent="-352425" algn="l" rtl="0">
              <a:lnSpc>
                <a:spcPct val="110000"/>
              </a:lnSpc>
              <a:spcBef>
                <a:spcPts val="500"/>
              </a:spcBef>
              <a:spcAft>
                <a:spcPts val="0"/>
              </a:spcAft>
              <a:buSzPts val="1946"/>
              <a:buChar char="•"/>
            </a:pPr>
            <a:r>
              <a:rPr lang="en-US"/>
              <a:t>Assets vs. Long-term Debt</a:t>
            </a:r>
            <a:endParaRPr lang="en-US"/>
          </a:p>
          <a:p>
            <a:pPr marL="457200" lvl="0" indent="-352425" algn="l" rtl="0">
              <a:lnSpc>
                <a:spcPct val="110000"/>
              </a:lnSpc>
              <a:spcBef>
                <a:spcPts val="1000"/>
              </a:spcBef>
              <a:spcAft>
                <a:spcPts val="0"/>
              </a:spcAft>
              <a:buClr>
                <a:schemeClr val="dk1"/>
              </a:buClr>
              <a:buSzPts val="1946"/>
              <a:buChar char="•"/>
            </a:pPr>
            <a:r>
              <a:rPr lang="en-US"/>
              <a:t>Positive linear relationship confirms financial theory</a:t>
            </a:r>
            <a:endParaRPr lang="en-US"/>
          </a:p>
          <a:p>
            <a:pPr marL="457200" lvl="0" indent="-352425" algn="l" rtl="0">
              <a:lnSpc>
                <a:spcPct val="110000"/>
              </a:lnSpc>
              <a:spcBef>
                <a:spcPts val="1000"/>
              </a:spcBef>
              <a:spcAft>
                <a:spcPts val="0"/>
              </a:spcAft>
              <a:buClr>
                <a:schemeClr val="dk1"/>
              </a:buClr>
              <a:buSzPts val="1946"/>
              <a:buChar char="•"/>
            </a:pPr>
            <a:r>
              <a:rPr lang="en-US"/>
              <a:t>Outliers indicate unusual years needing detailed review</a:t>
            </a:r>
            <a:endParaRPr lang="en-US"/>
          </a:p>
        </p:txBody>
      </p:sp>
      <p:pic>
        <p:nvPicPr>
          <p:cNvPr id="242" name="Google Shape;242;p14"/>
          <p:cNvPicPr preferRelativeResize="0"/>
          <p:nvPr/>
        </p:nvPicPr>
        <p:blipFill rotWithShape="1">
          <a:blip r:embed="rId1"/>
          <a:srcRect/>
          <a:stretch>
            <a:fillRect/>
          </a:stretch>
        </p:blipFill>
        <p:spPr>
          <a:xfrm>
            <a:off x="1574894" y="3982325"/>
            <a:ext cx="3521048" cy="2633663"/>
          </a:xfrm>
          <a:prstGeom prst="rect">
            <a:avLst/>
          </a:prstGeom>
          <a:noFill/>
          <a:ln>
            <a:noFill/>
          </a:ln>
        </p:spPr>
      </p:pic>
      <p:pic>
        <p:nvPicPr>
          <p:cNvPr id="243" name="Google Shape;243;p14"/>
          <p:cNvPicPr preferRelativeResize="0"/>
          <p:nvPr/>
        </p:nvPicPr>
        <p:blipFill rotWithShape="1">
          <a:blip r:embed="rId2"/>
          <a:srcRect/>
          <a:stretch>
            <a:fillRect/>
          </a:stretch>
        </p:blipFill>
        <p:spPr>
          <a:xfrm>
            <a:off x="6455697" y="3982325"/>
            <a:ext cx="3478043" cy="2633663"/>
          </a:xfrm>
          <a:prstGeom prst="rect">
            <a:avLst/>
          </a:prstGeom>
          <a:noFill/>
          <a:ln>
            <a:noFill/>
          </a:ln>
        </p:spPr>
      </p:pic>
      <p:sp>
        <p:nvSpPr>
          <p:cNvPr id="244" name="Google Shape;244;p14"/>
          <p:cNvSpPr txBox="1"/>
          <p:nvPr>
            <p:ph type="title"/>
          </p:nvPr>
        </p:nvSpPr>
        <p:spPr>
          <a:xfrm>
            <a:off x="521203" y="978400"/>
            <a:ext cx="11006029" cy="80074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Scatter Plots of Key Relationships</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15"/>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251" name="Google Shape;251;p15"/>
          <p:cNvSpPr txBox="1"/>
          <p:nvPr>
            <p:ph type="body" idx="1"/>
          </p:nvPr>
        </p:nvSpPr>
        <p:spPr>
          <a:xfrm>
            <a:off x="521208" y="1861900"/>
            <a:ext cx="5292059" cy="4472699"/>
          </a:xfrm>
          <a:prstGeom prst="rect">
            <a:avLst/>
          </a:prstGeom>
          <a:noFill/>
          <a:ln>
            <a:noFill/>
          </a:ln>
        </p:spPr>
        <p:txBody>
          <a:bodyPr spcFirstLastPara="1" wrap="square" lIns="91425" tIns="45700" rIns="91425" bIns="45700" anchor="t" anchorCtr="0">
            <a:normAutofit lnSpcReduction="20000"/>
          </a:bodyPr>
          <a:lstStyle/>
          <a:p>
            <a:pPr marL="457200" lvl="0" indent="-352425" algn="l" rtl="0">
              <a:lnSpc>
                <a:spcPct val="110000"/>
              </a:lnSpc>
              <a:spcBef>
                <a:spcPts val="1000"/>
              </a:spcBef>
              <a:spcAft>
                <a:spcPts val="0"/>
              </a:spcAft>
              <a:buClr>
                <a:schemeClr val="dk1"/>
              </a:buClr>
              <a:buSzPts val="1946"/>
              <a:buChar char="•"/>
            </a:pPr>
            <a:r>
              <a:rPr lang="en-US"/>
              <a:t>Line graphs of profit margin, working capital ratio</a:t>
            </a:r>
            <a:endParaRPr lang="en-US"/>
          </a:p>
          <a:p>
            <a:pPr marL="914400" lvl="1" indent="-352425" algn="l" rtl="0">
              <a:lnSpc>
                <a:spcPct val="110000"/>
              </a:lnSpc>
              <a:spcBef>
                <a:spcPts val="500"/>
              </a:spcBef>
              <a:spcAft>
                <a:spcPts val="0"/>
              </a:spcAft>
              <a:buSzPts val="1946"/>
              <a:buChar char="•"/>
            </a:pPr>
            <a:r>
              <a:rPr lang="en-US"/>
              <a:t>The ratio has shown a </a:t>
            </a:r>
            <a:r>
              <a:rPr lang="en-US" b="1"/>
              <a:t>downward trend</a:t>
            </a:r>
            <a:r>
              <a:rPr lang="en-US"/>
              <a:t> over the years</a:t>
            </a:r>
            <a:endParaRPr lang="en-US"/>
          </a:p>
          <a:p>
            <a:pPr marL="914400" lvl="1" indent="-352425" algn="l" rtl="0">
              <a:lnSpc>
                <a:spcPct val="110000"/>
              </a:lnSpc>
              <a:spcBef>
                <a:spcPts val="500"/>
              </a:spcBef>
              <a:spcAft>
                <a:spcPts val="0"/>
              </a:spcAft>
              <a:buSzPts val="1946"/>
              <a:buChar char="•"/>
            </a:pPr>
            <a:r>
              <a:rPr lang="en-US"/>
              <a:t>Indicates potential </a:t>
            </a:r>
            <a:r>
              <a:rPr lang="en-US" b="1"/>
              <a:t>improvement in operational efficiency </a:t>
            </a:r>
            <a:r>
              <a:rPr lang="en-US"/>
              <a:t>or </a:t>
            </a:r>
            <a:r>
              <a:rPr lang="en-US" b="1"/>
              <a:t>cost management</a:t>
            </a:r>
            <a:endParaRPr b="1"/>
          </a:p>
          <a:p>
            <a:pPr marL="914400" lvl="1" indent="-352425" algn="l" rtl="0">
              <a:lnSpc>
                <a:spcPct val="110000"/>
              </a:lnSpc>
              <a:spcBef>
                <a:spcPts val="500"/>
              </a:spcBef>
              <a:spcAft>
                <a:spcPts val="0"/>
              </a:spcAft>
              <a:buSzPts val="1946"/>
              <a:buChar char="•"/>
            </a:pPr>
            <a:r>
              <a:rPr lang="en-US"/>
              <a:t>Could also suggest </a:t>
            </a:r>
            <a:r>
              <a:rPr lang="en-US" b="1"/>
              <a:t>tightening liquidity </a:t>
            </a:r>
            <a:r>
              <a:rPr lang="en-US"/>
              <a:t>or </a:t>
            </a:r>
            <a:r>
              <a:rPr lang="en-US" b="1"/>
              <a:t>increased operational costs</a:t>
            </a:r>
            <a:endParaRPr b="1"/>
          </a:p>
          <a:p>
            <a:pPr marL="914400" lvl="1" indent="-352425" algn="l" rtl="0">
              <a:lnSpc>
                <a:spcPct val="110000"/>
              </a:lnSpc>
              <a:spcBef>
                <a:spcPts val="500"/>
              </a:spcBef>
              <a:spcAft>
                <a:spcPts val="0"/>
              </a:spcAft>
              <a:buSzPts val="1946"/>
              <a:buChar char="•"/>
            </a:pPr>
            <a:r>
              <a:rPr lang="en-US"/>
              <a:t>Important to analyze whether this decline reflects </a:t>
            </a:r>
            <a:r>
              <a:rPr lang="en-US" b="1"/>
              <a:t>healthy efficiency gains</a:t>
            </a:r>
            <a:r>
              <a:rPr lang="en-US"/>
              <a:t> or </a:t>
            </a:r>
            <a:r>
              <a:rPr lang="en-US" b="1"/>
              <a:t>potential liquidity issues</a:t>
            </a:r>
            <a:endParaRPr b="1"/>
          </a:p>
          <a:p>
            <a:pPr marL="914400" lvl="1" indent="-352425" algn="l" rtl="0">
              <a:lnSpc>
                <a:spcPct val="110000"/>
              </a:lnSpc>
              <a:spcBef>
                <a:spcPts val="500"/>
              </a:spcBef>
              <a:spcAft>
                <a:spcPts val="0"/>
              </a:spcAft>
              <a:buSzPts val="1946"/>
              <a:buChar char="•"/>
            </a:pPr>
            <a:r>
              <a:rPr lang="en-US"/>
              <a:t>Monitoring this ratio helps assess </a:t>
            </a:r>
            <a:r>
              <a:rPr lang="en-US" b="1"/>
              <a:t>financial health</a:t>
            </a:r>
            <a:r>
              <a:rPr lang="en-US"/>
              <a:t> and </a:t>
            </a:r>
            <a:r>
              <a:rPr lang="en-US" b="1"/>
              <a:t>operational effectiveness</a:t>
            </a:r>
            <a:endParaRPr b="1"/>
          </a:p>
        </p:txBody>
      </p:sp>
      <p:pic>
        <p:nvPicPr>
          <p:cNvPr id="252" name="Google Shape;252;p15"/>
          <p:cNvPicPr preferRelativeResize="0"/>
          <p:nvPr/>
        </p:nvPicPr>
        <p:blipFill rotWithShape="1">
          <a:blip r:embed="rId1"/>
          <a:srcRect/>
          <a:stretch>
            <a:fillRect/>
          </a:stretch>
        </p:blipFill>
        <p:spPr>
          <a:xfrm>
            <a:off x="6157660" y="1861900"/>
            <a:ext cx="5794765" cy="3188795"/>
          </a:xfrm>
          <a:prstGeom prst="rect">
            <a:avLst/>
          </a:prstGeom>
          <a:noFill/>
          <a:ln>
            <a:noFill/>
          </a:ln>
        </p:spPr>
      </p:pic>
      <p:sp>
        <p:nvSpPr>
          <p:cNvPr id="253" name="Google Shape;253;p15"/>
          <p:cNvSpPr txBox="1"/>
          <p:nvPr>
            <p:ph type="title"/>
          </p:nvPr>
        </p:nvSpPr>
        <p:spPr>
          <a:xfrm>
            <a:off x="521203" y="978400"/>
            <a:ext cx="11006029" cy="99935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Ratios Over Time</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58" name="Shape 258"/>
        <p:cNvGrpSpPr/>
        <p:nvPr/>
      </p:nvGrpSpPr>
      <p:grpSpPr>
        <a:xfrm>
          <a:off x="0" y="0"/>
          <a:ext cx="0" cy="0"/>
          <a:chOff x="0" y="0"/>
          <a:chExt cx="0" cy="0"/>
        </a:xfrm>
      </p:grpSpPr>
      <p:sp>
        <p:nvSpPr>
          <p:cNvPr id="259" name="Google Shape;259;p1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60" name="Google Shape;260;p18"/>
          <p:cNvSpPr txBox="1"/>
          <p:nvPr>
            <p:ph type="ctrTitle"/>
          </p:nvPr>
        </p:nvSpPr>
        <p:spPr>
          <a:xfrm>
            <a:off x="521198" y="1211775"/>
            <a:ext cx="88944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a:t>Analysis and Discussion</a:t>
            </a:r>
            <a:endParaRPr lang="en-US"/>
          </a:p>
        </p:txBody>
      </p:sp>
      <p:sp>
        <p:nvSpPr>
          <p:cNvPr id="261" name="Google Shape;261;p18"/>
          <p:cNvSpPr/>
          <p:nvPr/>
        </p:nvSpPr>
        <p:spPr>
          <a:xfrm>
            <a:off x="517869" y="6208776"/>
            <a:ext cx="7269480"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19"/>
          <p:cNvSpPr txBox="1"/>
          <p:nvPr>
            <p:ph type="title"/>
          </p:nvPr>
        </p:nvSpPr>
        <p:spPr>
          <a:xfrm>
            <a:off x="521208" y="978408"/>
            <a:ext cx="11155680" cy="14630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t>Data visualization</a:t>
            </a:r>
            <a:endParaRPr lang="en-US"/>
          </a:p>
        </p:txBody>
      </p:sp>
      <p:sp>
        <p:nvSpPr>
          <p:cNvPr id="267" name="Google Shape;267;p19"/>
          <p:cNvSpPr txBox="1"/>
          <p:nvPr>
            <p:ph type="sldNum" idx="12"/>
          </p:nvPr>
        </p:nvSpPr>
        <p:spPr>
          <a:xfrm>
            <a:off x="11457432" y="6419088"/>
            <a:ext cx="64008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fld>
            <a:endParaRPr lang="en-US"/>
          </a:p>
        </p:txBody>
      </p:sp>
      <p:pic>
        <p:nvPicPr>
          <p:cNvPr id="268" name="Google Shape;268;p19"/>
          <p:cNvPicPr preferRelativeResize="0"/>
          <p:nvPr/>
        </p:nvPicPr>
        <p:blipFill rotWithShape="1">
          <a:blip r:embed="rId1"/>
          <a:srcRect/>
          <a:stretch>
            <a:fillRect/>
          </a:stretch>
        </p:blipFill>
        <p:spPr>
          <a:xfrm>
            <a:off x="9033566" y="1567495"/>
            <a:ext cx="2932050" cy="1861505"/>
          </a:xfrm>
          <a:prstGeom prst="rect">
            <a:avLst/>
          </a:prstGeom>
          <a:noFill/>
          <a:ln>
            <a:noFill/>
          </a:ln>
        </p:spPr>
      </p:pic>
      <p:sp>
        <p:nvSpPr>
          <p:cNvPr id="269" name="Google Shape;269;p19"/>
          <p:cNvSpPr txBox="1"/>
          <p:nvPr>
            <p:ph type="body" idx="1"/>
          </p:nvPr>
        </p:nvSpPr>
        <p:spPr>
          <a:xfrm>
            <a:off x="924676" y="5969800"/>
            <a:ext cx="6754495" cy="561975"/>
          </a:xfrm>
          <a:prstGeom prst="rect">
            <a:avLst/>
          </a:prstGeom>
          <a:noFill/>
          <a:ln>
            <a:noFill/>
          </a:ln>
        </p:spPr>
        <p:txBody>
          <a:bodyPr spcFirstLastPara="1" wrap="square" lIns="91425" tIns="45700" rIns="91425" bIns="45700" anchor="t" anchorCtr="0">
            <a:noAutofit/>
          </a:bodyPr>
          <a:lstStyle/>
          <a:p>
            <a:pPr marL="114300" lvl="0" indent="0" algn="ctr" rtl="0">
              <a:lnSpc>
                <a:spcPct val="110000"/>
              </a:lnSpc>
              <a:spcBef>
                <a:spcPts val="1000"/>
              </a:spcBef>
              <a:spcAft>
                <a:spcPts val="0"/>
              </a:spcAft>
              <a:buSzPts val="1800"/>
              <a:buNone/>
            </a:pPr>
            <a:r>
              <a:rPr lang="en-US" sz="2000"/>
              <a:t>Please refer to the Tableau Dashboard for demonstration</a:t>
            </a:r>
            <a:endParaRPr sz="2000"/>
          </a:p>
        </p:txBody>
      </p:sp>
      <p:pic>
        <p:nvPicPr>
          <p:cNvPr id="270" name="Google Shape;270;p19"/>
          <p:cNvPicPr preferRelativeResize="0"/>
          <p:nvPr/>
        </p:nvPicPr>
        <p:blipFill rotWithShape="1">
          <a:blip r:embed="rId2"/>
          <a:srcRect t="25603" b="24140"/>
          <a:stretch>
            <a:fillRect/>
          </a:stretch>
        </p:blipFill>
        <p:spPr>
          <a:xfrm>
            <a:off x="8732012" y="733357"/>
            <a:ext cx="2938780" cy="732712"/>
          </a:xfrm>
          <a:prstGeom prst="rect">
            <a:avLst/>
          </a:prstGeom>
          <a:noFill/>
          <a:ln>
            <a:noFill/>
          </a:ln>
        </p:spPr>
      </p:pic>
      <p:pic>
        <p:nvPicPr>
          <p:cNvPr id="271" name="Google Shape;271;p19"/>
          <p:cNvPicPr preferRelativeResize="0"/>
          <p:nvPr/>
        </p:nvPicPr>
        <p:blipFill rotWithShape="1">
          <a:blip r:embed="rId3"/>
          <a:srcRect t="1819"/>
          <a:stretch>
            <a:fillRect/>
          </a:stretch>
        </p:blipFill>
        <p:spPr>
          <a:xfrm>
            <a:off x="226384" y="1851308"/>
            <a:ext cx="8575586" cy="3877442"/>
          </a:xfrm>
          <a:prstGeom prst="rect">
            <a:avLst/>
          </a:prstGeom>
          <a:noFill/>
          <a:ln>
            <a:noFill/>
          </a:ln>
        </p:spPr>
      </p:pic>
      <p:pic>
        <p:nvPicPr>
          <p:cNvPr id="272" name="Google Shape;272;p19"/>
          <p:cNvPicPr preferRelativeResize="0"/>
          <p:nvPr/>
        </p:nvPicPr>
        <p:blipFill rotWithShape="1">
          <a:blip r:embed="rId4"/>
          <a:srcRect/>
          <a:stretch>
            <a:fillRect/>
          </a:stretch>
        </p:blipFill>
        <p:spPr>
          <a:xfrm>
            <a:off x="9033566" y="3543960"/>
            <a:ext cx="3006814" cy="1380084"/>
          </a:xfrm>
          <a:prstGeom prst="rect">
            <a:avLst/>
          </a:prstGeom>
          <a:noFill/>
          <a:ln>
            <a:noFill/>
          </a:ln>
        </p:spPr>
      </p:pic>
      <p:pic>
        <p:nvPicPr>
          <p:cNvPr id="273" name="Google Shape;273;p19"/>
          <p:cNvPicPr preferRelativeResize="0"/>
          <p:nvPr/>
        </p:nvPicPr>
        <p:blipFill rotWithShape="1">
          <a:blip r:embed="rId5"/>
          <a:srcRect/>
          <a:stretch>
            <a:fillRect/>
          </a:stretch>
        </p:blipFill>
        <p:spPr>
          <a:xfrm>
            <a:off x="9017403" y="5138610"/>
            <a:ext cx="3022977" cy="13931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Model Development</a:t>
            </a:r>
            <a:endParaRPr lang="en-US"/>
          </a:p>
        </p:txBody>
      </p:sp>
      <p:sp>
        <p:nvSpPr>
          <p:cNvPr id="280" name="Google Shape;280;p20"/>
          <p:cNvSpPr txBox="1"/>
          <p:nvPr>
            <p:ph type="body" idx="1"/>
          </p:nvPr>
        </p:nvSpPr>
        <p:spPr>
          <a:xfrm>
            <a:off x="35304" y="1774870"/>
            <a:ext cx="5166360" cy="562110"/>
          </a:xfrm>
          <a:prstGeom prst="rect">
            <a:avLst/>
          </a:prstGeom>
          <a:noFill/>
          <a:ln>
            <a:noFill/>
          </a:ln>
        </p:spPr>
        <p:txBody>
          <a:bodyPr spcFirstLastPara="1" wrap="square" lIns="91425" tIns="45700" rIns="91425" bIns="45700" anchor="t" anchorCtr="0">
            <a:normAutofit/>
          </a:bodyPr>
          <a:lstStyle/>
          <a:p>
            <a:pPr marL="114300" lvl="0" indent="0" algn="l" rtl="0">
              <a:lnSpc>
                <a:spcPct val="110000"/>
              </a:lnSpc>
              <a:spcBef>
                <a:spcPts val="1000"/>
              </a:spcBef>
              <a:spcAft>
                <a:spcPts val="0"/>
              </a:spcAft>
              <a:buSzPts val="1800"/>
              <a:buNone/>
            </a:pPr>
            <a:r>
              <a:rPr lang="en-US"/>
              <a:t>Build up a Linear Regression Model</a:t>
            </a:r>
            <a:endParaRPr lang="en-US"/>
          </a:p>
        </p:txBody>
      </p:sp>
      <p:pic>
        <p:nvPicPr>
          <p:cNvPr id="281" name="Google Shape;281;p20"/>
          <p:cNvPicPr preferRelativeResize="0"/>
          <p:nvPr/>
        </p:nvPicPr>
        <p:blipFill rotWithShape="1">
          <a:blip r:embed="rId1"/>
          <a:srcRect/>
          <a:stretch>
            <a:fillRect/>
          </a:stretch>
        </p:blipFill>
        <p:spPr>
          <a:xfrm>
            <a:off x="271278" y="2394892"/>
            <a:ext cx="3975327" cy="1174894"/>
          </a:xfrm>
          <a:prstGeom prst="rect">
            <a:avLst/>
          </a:prstGeom>
          <a:noFill/>
          <a:ln>
            <a:noFill/>
          </a:ln>
        </p:spPr>
      </p:pic>
      <p:pic>
        <p:nvPicPr>
          <p:cNvPr id="282" name="Google Shape;282;p20"/>
          <p:cNvPicPr preferRelativeResize="0"/>
          <p:nvPr/>
        </p:nvPicPr>
        <p:blipFill rotWithShape="1">
          <a:blip r:embed="rId2"/>
          <a:srcRect/>
          <a:stretch>
            <a:fillRect/>
          </a:stretch>
        </p:blipFill>
        <p:spPr>
          <a:xfrm>
            <a:off x="271278" y="3908753"/>
            <a:ext cx="3975327" cy="1015479"/>
          </a:xfrm>
          <a:prstGeom prst="rect">
            <a:avLst/>
          </a:prstGeom>
          <a:noFill/>
          <a:ln>
            <a:noFill/>
          </a:ln>
        </p:spPr>
      </p:pic>
      <p:pic>
        <p:nvPicPr>
          <p:cNvPr id="283" name="Google Shape;283;p20"/>
          <p:cNvPicPr preferRelativeResize="0"/>
          <p:nvPr/>
        </p:nvPicPr>
        <p:blipFill rotWithShape="1">
          <a:blip r:embed="rId3"/>
          <a:srcRect/>
          <a:stretch>
            <a:fillRect/>
          </a:stretch>
        </p:blipFill>
        <p:spPr>
          <a:xfrm>
            <a:off x="402159" y="5263199"/>
            <a:ext cx="2345010" cy="1300674"/>
          </a:xfrm>
          <a:prstGeom prst="rect">
            <a:avLst/>
          </a:prstGeom>
          <a:noFill/>
          <a:ln>
            <a:noFill/>
          </a:ln>
        </p:spPr>
      </p:pic>
      <p:pic>
        <p:nvPicPr>
          <p:cNvPr id="284" name="Google Shape;284;p20"/>
          <p:cNvPicPr preferRelativeResize="0"/>
          <p:nvPr/>
        </p:nvPicPr>
        <p:blipFill rotWithShape="1">
          <a:blip r:embed="rId4"/>
          <a:srcRect/>
          <a:stretch>
            <a:fillRect/>
          </a:stretch>
        </p:blipFill>
        <p:spPr>
          <a:xfrm>
            <a:off x="4496534" y="2151318"/>
            <a:ext cx="7684581" cy="41314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21"/>
          <p:cNvSpPr txBox="1"/>
          <p:nvPr>
            <p:ph type="sldNum" idx="12"/>
          </p:nvPr>
        </p:nvSpPr>
        <p:spPr>
          <a:xfrm>
            <a:off x="11457432" y="6419088"/>
            <a:ext cx="64008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fld>
            <a:endParaRPr lang="en-US"/>
          </a:p>
        </p:txBody>
      </p:sp>
      <p:pic>
        <p:nvPicPr>
          <p:cNvPr id="290" name="Google Shape;290;p21"/>
          <p:cNvPicPr preferRelativeResize="0"/>
          <p:nvPr/>
        </p:nvPicPr>
        <p:blipFill rotWithShape="1">
          <a:blip r:embed="rId1"/>
          <a:srcRect/>
          <a:stretch>
            <a:fillRect/>
          </a:stretch>
        </p:blipFill>
        <p:spPr>
          <a:xfrm>
            <a:off x="193367" y="1894116"/>
            <a:ext cx="5293032" cy="1105054"/>
          </a:xfrm>
          <a:prstGeom prst="rect">
            <a:avLst/>
          </a:prstGeom>
          <a:noFill/>
          <a:ln>
            <a:noFill/>
          </a:ln>
        </p:spPr>
      </p:pic>
      <p:sp>
        <p:nvSpPr>
          <p:cNvPr id="291" name="Google Shape;291;p21"/>
          <p:cNvSpPr txBox="1"/>
          <p:nvPr/>
        </p:nvSpPr>
        <p:spPr>
          <a:xfrm>
            <a:off x="621672" y="850599"/>
            <a:ext cx="11155800" cy="14631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7200"/>
              <a:buFont typeface="Arial" panose="020B0604020202020204"/>
              <a:buNone/>
            </a:pPr>
            <a:r>
              <a:rPr lang="en-US" sz="4000" b="1" i="0" u="none" strike="noStrike" cap="none">
                <a:solidFill>
                  <a:schemeClr val="dk1"/>
                </a:solidFill>
                <a:latin typeface="Arial" panose="020B0604020202020204"/>
                <a:ea typeface="Arial" panose="020B0604020202020204"/>
                <a:cs typeface="Arial" panose="020B0604020202020204"/>
                <a:sym typeface="Arial" panose="020B0604020202020204"/>
              </a:rPr>
              <a:t>Model Development – Scenario Testing</a:t>
            </a:r>
            <a:endParaRPr sz="40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2" name="Google Shape;292;p21"/>
          <p:cNvGraphicFramePr/>
          <p:nvPr/>
        </p:nvGraphicFramePr>
        <p:xfrm>
          <a:off x="193367" y="3124327"/>
          <a:ext cx="5293050" cy="3000000"/>
        </p:xfrm>
        <a:graphic>
          <a:graphicData uri="http://schemas.openxmlformats.org/drawingml/2006/table">
            <a:tbl>
              <a:tblPr firstRow="1" bandRow="1">
                <a:noFill/>
                <a:tableStyleId>{F01E5BAE-586B-4E8A-A5B1-65DC7F62331E}</a:tableStyleId>
              </a:tblPr>
              <a:tblGrid>
                <a:gridCol w="1764350"/>
                <a:gridCol w="1764350"/>
                <a:gridCol w="1764350"/>
              </a:tblGrid>
              <a:tr h="4591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Revenue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Expenses</a:t>
                      </a:r>
                      <a:endParaRPr sz="1400" u="none" strike="noStrike" cap="none"/>
                    </a:p>
                  </a:txBody>
                  <a:tcPr marL="91450" marR="91450" marT="45725" marB="45725"/>
                </a:tc>
              </a:tr>
              <a:tr h="4591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Optimistic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Increase 10%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Decrease 5%</a:t>
                      </a:r>
                      <a:endParaRPr sz="1400" u="none" strike="noStrike" cap="none"/>
                    </a:p>
                  </a:txBody>
                  <a:tcPr marL="91450" marR="91450" marT="45725" marB="45725"/>
                </a:tc>
              </a:tr>
              <a:tr h="4591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Basic</a:t>
                      </a:r>
                      <a:endParaRPr sz="1400" u="none" strike="noStrike" cap="none"/>
                    </a:p>
                  </a:txBody>
                  <a:tcPr marL="91450" marR="91450" marT="45725" marB="45725"/>
                </a:tc>
                <a:tc gridSpan="2">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Remain unchanged</a:t>
                      </a:r>
                      <a:endParaRPr sz="1400" u="none" strike="noStrike" cap="none"/>
                    </a:p>
                  </a:txBody>
                  <a:tcPr marL="91450" marR="91450" marT="45725" marB="45725"/>
                </a:tc>
                <a:tc hMerge="1">
                  <a:tcPr/>
                </a:tc>
              </a:tr>
              <a:tr h="4591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Pessimistic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Decrease 10%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Increase 5%</a:t>
                      </a:r>
                      <a:endParaRPr sz="1400" u="none" strike="noStrike" cap="none"/>
                    </a:p>
                  </a:txBody>
                  <a:tcPr marL="91450" marR="91450" marT="45725" marB="45725"/>
                </a:tc>
              </a:tr>
            </a:tbl>
          </a:graphicData>
        </a:graphic>
      </p:graphicFrame>
      <p:pic>
        <p:nvPicPr>
          <p:cNvPr id="293" name="Google Shape;293;p21"/>
          <p:cNvPicPr preferRelativeResize="0"/>
          <p:nvPr/>
        </p:nvPicPr>
        <p:blipFill rotWithShape="1">
          <a:blip r:embed="rId2"/>
          <a:srcRect/>
          <a:stretch>
            <a:fillRect/>
          </a:stretch>
        </p:blipFill>
        <p:spPr>
          <a:xfrm>
            <a:off x="5601139" y="1834254"/>
            <a:ext cx="6320166" cy="346915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9" name="Shape 119"/>
        <p:cNvGrpSpPr/>
        <p:nvPr/>
      </p:nvGrpSpPr>
      <p:grpSpPr>
        <a:xfrm>
          <a:off x="0" y="0"/>
          <a:ext cx="0" cy="0"/>
          <a:chOff x="0" y="0"/>
          <a:chExt cx="0" cy="0"/>
        </a:xfrm>
      </p:grpSpPr>
      <p:sp>
        <p:nvSpPr>
          <p:cNvPr id="120" name="Google Shape;120;p2"/>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
          <p:cNvSpPr/>
          <p:nvPr/>
        </p:nvSpPr>
        <p:spPr>
          <a:xfrm>
            <a:off x="0" y="0"/>
            <a:ext cx="12188952" cy="68579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2" name="Google Shape;122;p2"/>
          <p:cNvSpPr txBox="1"/>
          <p:nvPr>
            <p:ph type="title"/>
          </p:nvPr>
        </p:nvSpPr>
        <p:spPr>
          <a:xfrm>
            <a:off x="521197" y="978400"/>
            <a:ext cx="4467600" cy="24324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000"/>
              <a:buFont typeface="Arial" panose="020B0604020202020204"/>
              <a:buNone/>
            </a:pPr>
            <a:r>
              <a:rPr lang="en-US" sz="4000" b="1">
                <a:solidFill>
                  <a:schemeClr val="dk1"/>
                </a:solidFill>
                <a:latin typeface="Arial" panose="020B0604020202020204"/>
                <a:ea typeface="Arial" panose="020B0604020202020204"/>
                <a:cs typeface="Arial" panose="020B0604020202020204"/>
                <a:sym typeface="Arial" panose="020B0604020202020204"/>
              </a:rPr>
              <a:t>Agenda Items</a:t>
            </a:r>
            <a:endParaRPr sz="4000" b="1">
              <a:solidFill>
                <a:schemeClr val="dk1"/>
              </a:solidFill>
              <a:latin typeface="Arial" panose="020B0604020202020204"/>
              <a:ea typeface="Arial" panose="020B0604020202020204"/>
              <a:cs typeface="Arial" panose="020B0604020202020204"/>
              <a:sym typeface="Arial" panose="020B0604020202020204"/>
            </a:endParaRPr>
          </a:p>
        </p:txBody>
      </p:sp>
      <p:sp>
        <p:nvSpPr>
          <p:cNvPr id="123" name="Google Shape;123;p2"/>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
          <p:cNvSpPr txBox="1"/>
          <p:nvPr>
            <p:ph type="body" idx="2"/>
          </p:nvPr>
        </p:nvSpPr>
        <p:spPr>
          <a:xfrm>
            <a:off x="521208" y="3538728"/>
            <a:ext cx="3200400" cy="2816352"/>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ct val="108000"/>
              <a:buChar char="•"/>
            </a:pPr>
            <a:r>
              <a:rPr lang="en-US"/>
              <a:t>Project Objectives</a:t>
            </a:r>
            <a:endParaRPr lang="en-US"/>
          </a:p>
          <a:p>
            <a:pPr marL="228600" lvl="0" indent="-228600" algn="l" rtl="0">
              <a:lnSpc>
                <a:spcPct val="100000"/>
              </a:lnSpc>
              <a:spcBef>
                <a:spcPts val="1000"/>
              </a:spcBef>
              <a:spcAft>
                <a:spcPts val="0"/>
              </a:spcAft>
              <a:buClr>
                <a:schemeClr val="dk1"/>
              </a:buClr>
              <a:buSzPct val="108000"/>
              <a:buChar char="•"/>
            </a:pPr>
            <a:r>
              <a:rPr lang="en-US"/>
              <a:t>Dataset Overview</a:t>
            </a:r>
            <a:endParaRPr lang="en-US"/>
          </a:p>
          <a:p>
            <a:pPr marL="228600" lvl="0" indent="-228600" algn="l" rtl="0">
              <a:lnSpc>
                <a:spcPct val="100000"/>
              </a:lnSpc>
              <a:spcBef>
                <a:spcPts val="1000"/>
              </a:spcBef>
              <a:spcAft>
                <a:spcPts val="0"/>
              </a:spcAft>
              <a:buClr>
                <a:schemeClr val="dk1"/>
              </a:buClr>
              <a:buSzPct val="108000"/>
              <a:buChar char="•"/>
            </a:pPr>
            <a:r>
              <a:rPr lang="en-US"/>
              <a:t>Data Preprocessing</a:t>
            </a:r>
            <a:endParaRPr lang="en-US"/>
          </a:p>
          <a:p>
            <a:pPr marL="228600" lvl="0" indent="-228600" algn="l" rtl="0">
              <a:lnSpc>
                <a:spcPct val="100000"/>
              </a:lnSpc>
              <a:spcBef>
                <a:spcPts val="1000"/>
              </a:spcBef>
              <a:spcAft>
                <a:spcPts val="0"/>
              </a:spcAft>
              <a:buSzPct val="108000"/>
              <a:buChar char="•"/>
            </a:pPr>
            <a:r>
              <a:rPr lang="en-US"/>
              <a:t>EDA</a:t>
            </a:r>
            <a:endParaRPr lang="en-US"/>
          </a:p>
          <a:p>
            <a:pPr marL="228600" lvl="0" indent="-228600" algn="l" rtl="0">
              <a:lnSpc>
                <a:spcPct val="100000"/>
              </a:lnSpc>
              <a:spcBef>
                <a:spcPts val="1000"/>
              </a:spcBef>
              <a:spcAft>
                <a:spcPts val="0"/>
              </a:spcAft>
              <a:buClr>
                <a:schemeClr val="dk1"/>
              </a:buClr>
              <a:buSzPct val="108000"/>
              <a:buChar char="•"/>
            </a:pPr>
            <a:r>
              <a:rPr lang="en-US"/>
              <a:t>Analysis and Discussion</a:t>
            </a:r>
            <a:endParaRPr lang="en-US"/>
          </a:p>
          <a:p>
            <a:pPr marL="228600" lvl="0" indent="-228600" algn="l" rtl="0">
              <a:lnSpc>
                <a:spcPct val="100000"/>
              </a:lnSpc>
              <a:spcBef>
                <a:spcPts val="1000"/>
              </a:spcBef>
              <a:spcAft>
                <a:spcPts val="0"/>
              </a:spcAft>
              <a:buSzPct val="108000"/>
              <a:buChar char="•"/>
            </a:pPr>
            <a:r>
              <a:rPr lang="en-US"/>
              <a:t>AI ChatBot</a:t>
            </a:r>
            <a:endParaRPr lang="en-US"/>
          </a:p>
          <a:p>
            <a:pPr marL="228600" lvl="0" indent="-228600" algn="l" rtl="0">
              <a:lnSpc>
                <a:spcPct val="100000"/>
              </a:lnSpc>
              <a:spcBef>
                <a:spcPts val="1000"/>
              </a:spcBef>
              <a:spcAft>
                <a:spcPts val="0"/>
              </a:spcAft>
              <a:buClr>
                <a:schemeClr val="dk1"/>
              </a:buClr>
              <a:buSzPct val="108000"/>
              <a:buChar char="•"/>
            </a:pPr>
            <a:r>
              <a:rPr lang="en-US"/>
              <a:t>Evaluation</a:t>
            </a:r>
            <a:endParaRPr lang="en-US"/>
          </a:p>
        </p:txBody>
      </p:sp>
      <p:pic>
        <p:nvPicPr>
          <p:cNvPr id="125" name="Google Shape;125;p2" descr="Smart businessman drawing a strategy plan."/>
          <p:cNvPicPr preferRelativeResize="0"/>
          <p:nvPr>
            <p:ph type="body" idx="1"/>
          </p:nvPr>
        </p:nvPicPr>
        <p:blipFill rotWithShape="1">
          <a:blip r:embed="rId1"/>
          <a:srcRect l="1881" r="2" b="2"/>
          <a:stretch>
            <a:fillRect/>
          </a:stretch>
        </p:blipFill>
        <p:spPr>
          <a:xfrm>
            <a:off x="4613699" y="970925"/>
            <a:ext cx="7057200" cy="5034600"/>
          </a:xfrm>
          <a:prstGeom prst="rect">
            <a:avLst/>
          </a:prstGeom>
          <a:noFill/>
          <a:ln>
            <a:noFill/>
          </a:ln>
        </p:spPr>
      </p:pic>
      <p:sp>
        <p:nvSpPr>
          <p:cNvPr id="126" name="Google Shape;126;p2"/>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25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04" name="Shape 304"/>
        <p:cNvGrpSpPr/>
        <p:nvPr/>
      </p:nvGrpSpPr>
      <p:grpSpPr>
        <a:xfrm>
          <a:off x="0" y="0"/>
          <a:ext cx="0" cy="0"/>
          <a:chOff x="0" y="0"/>
          <a:chExt cx="0" cy="0"/>
        </a:xfrm>
      </p:grpSpPr>
      <p:sp>
        <p:nvSpPr>
          <p:cNvPr id="305" name="Google Shape;305;g36770707544_0_0"/>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06" name="Google Shape;306;g36770707544_0_0"/>
          <p:cNvSpPr txBox="1"/>
          <p:nvPr>
            <p:ph type="ctrTitle"/>
          </p:nvPr>
        </p:nvSpPr>
        <p:spPr>
          <a:xfrm>
            <a:off x="521198" y="1211775"/>
            <a:ext cx="88944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a:t>Liquidity Monitoring Dashboard</a:t>
            </a:r>
            <a:endParaRPr lang="en-US"/>
          </a:p>
        </p:txBody>
      </p:sp>
      <p:sp>
        <p:nvSpPr>
          <p:cNvPr id="307" name="Google Shape;307;g36770707544_0_0"/>
          <p:cNvSpPr/>
          <p:nvPr/>
        </p:nvSpPr>
        <p:spPr>
          <a:xfrm>
            <a:off x="517869" y="6208776"/>
            <a:ext cx="7276502"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g36770707544_0_108"/>
          <p:cNvSpPr txBox="1"/>
          <p:nvPr>
            <p:ph type="ctrTitle"/>
          </p:nvPr>
        </p:nvSpPr>
        <p:spPr>
          <a:xfrm>
            <a:off x="521200" y="1054602"/>
            <a:ext cx="3410700" cy="785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80000"/>
              <a:buNone/>
            </a:pPr>
            <a:r>
              <a:rPr lang="en-US" sz="4000"/>
              <a:t>WaterFall (Base Case) </a:t>
            </a:r>
            <a:endParaRPr sz="4000"/>
          </a:p>
        </p:txBody>
      </p:sp>
      <p:sp>
        <p:nvSpPr>
          <p:cNvPr id="314" name="Google Shape;314;g36770707544_0_108"/>
          <p:cNvSpPr txBox="1"/>
          <p:nvPr/>
        </p:nvSpPr>
        <p:spPr>
          <a:xfrm>
            <a:off x="354350" y="2347000"/>
            <a:ext cx="3577500" cy="12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5" name="Google Shape;315;g36770707544_0_108"/>
          <p:cNvSpPr txBox="1"/>
          <p:nvPr/>
        </p:nvSpPr>
        <p:spPr>
          <a:xfrm>
            <a:off x="339100" y="3684300"/>
            <a:ext cx="3463200" cy="11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16" name="Google Shape;316;g36770707544_0_108"/>
          <p:cNvPicPr preferRelativeResize="0"/>
          <p:nvPr/>
        </p:nvPicPr>
        <p:blipFill>
          <a:blip r:embed="rId1"/>
          <a:stretch>
            <a:fillRect/>
          </a:stretch>
        </p:blipFill>
        <p:spPr>
          <a:xfrm>
            <a:off x="3931850" y="1486777"/>
            <a:ext cx="7955348" cy="38844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g36770707544_0_189"/>
          <p:cNvSpPr txBox="1"/>
          <p:nvPr>
            <p:ph type="ctrTitle"/>
          </p:nvPr>
        </p:nvSpPr>
        <p:spPr>
          <a:xfrm>
            <a:off x="521200" y="1054602"/>
            <a:ext cx="3410700" cy="785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80000"/>
              <a:buNone/>
            </a:pPr>
            <a:r>
              <a:rPr lang="en-US" sz="4000"/>
              <a:t>WaterFall</a:t>
            </a:r>
            <a:endParaRPr sz="4000"/>
          </a:p>
          <a:p>
            <a:pPr marL="0" lvl="0" indent="0" algn="l" rtl="0">
              <a:lnSpc>
                <a:spcPct val="100000"/>
              </a:lnSpc>
              <a:spcBef>
                <a:spcPts val="0"/>
              </a:spcBef>
              <a:spcAft>
                <a:spcPts val="0"/>
              </a:spcAft>
              <a:buSzPct val="180000"/>
              <a:buNone/>
            </a:pPr>
            <a:r>
              <a:rPr lang="en-US" sz="4000"/>
              <a:t>(Serve Case) </a:t>
            </a:r>
            <a:endParaRPr sz="4000"/>
          </a:p>
        </p:txBody>
      </p:sp>
      <p:pic>
        <p:nvPicPr>
          <p:cNvPr id="323" name="Google Shape;323;g36770707544_0_189" title="Screenshot 2025-06-21 at 2.27.02 PM.png"/>
          <p:cNvPicPr preferRelativeResize="0"/>
          <p:nvPr/>
        </p:nvPicPr>
        <p:blipFill>
          <a:blip r:embed="rId1"/>
          <a:stretch>
            <a:fillRect/>
          </a:stretch>
        </p:blipFill>
        <p:spPr>
          <a:xfrm>
            <a:off x="3807600" y="1457462"/>
            <a:ext cx="7880351" cy="3847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g36770707544_0_268"/>
          <p:cNvSpPr txBox="1"/>
          <p:nvPr>
            <p:ph type="ctrTitle"/>
          </p:nvPr>
        </p:nvSpPr>
        <p:spPr>
          <a:xfrm>
            <a:off x="521200" y="1054600"/>
            <a:ext cx="4920300" cy="78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7200"/>
              <a:buNone/>
            </a:pPr>
            <a:r>
              <a:rPr lang="en-US" sz="4000"/>
              <a:t>Warning Indicators</a:t>
            </a:r>
            <a:endParaRPr sz="4000"/>
          </a:p>
        </p:txBody>
      </p:sp>
      <p:sp>
        <p:nvSpPr>
          <p:cNvPr id="330" name="Google Shape;330;g36770707544_0_268"/>
          <p:cNvSpPr txBox="1"/>
          <p:nvPr/>
        </p:nvSpPr>
        <p:spPr>
          <a:xfrm>
            <a:off x="339100" y="3684300"/>
            <a:ext cx="3463200" cy="11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31" name="Google Shape;331;g36770707544_0_268" title="Screenshot 2025-06-21 at 11.48.57 AM.png"/>
          <p:cNvPicPr preferRelativeResize="0"/>
          <p:nvPr/>
        </p:nvPicPr>
        <p:blipFill>
          <a:blip r:embed="rId1"/>
          <a:stretch>
            <a:fillRect/>
          </a:stretch>
        </p:blipFill>
        <p:spPr>
          <a:xfrm>
            <a:off x="4306575" y="1988574"/>
            <a:ext cx="7147575" cy="3839100"/>
          </a:xfrm>
          <a:prstGeom prst="rect">
            <a:avLst/>
          </a:prstGeom>
          <a:noFill/>
          <a:ln>
            <a:noFill/>
          </a:ln>
        </p:spPr>
      </p:pic>
      <p:sp>
        <p:nvSpPr>
          <p:cNvPr id="332" name="Google Shape;332;g36770707544_0_268"/>
          <p:cNvSpPr txBox="1"/>
          <p:nvPr/>
        </p:nvSpPr>
        <p:spPr>
          <a:xfrm>
            <a:off x="439100" y="2016300"/>
            <a:ext cx="3577500" cy="166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1900">
                <a:solidFill>
                  <a:srgbClr val="188038"/>
                </a:solidFill>
                <a:latin typeface="Roboto Mono" panose="00000009000000000000"/>
                <a:ea typeface="Roboto Mono" panose="00000009000000000000"/>
                <a:cs typeface="Roboto Mono" panose="00000009000000000000"/>
                <a:sym typeface="Roboto Mono" panose="00000009000000000000"/>
              </a:rPr>
              <a:t>survival </a:t>
            </a:r>
            <a:r>
              <a:rPr lang="en-US" sz="1900">
                <a:solidFill>
                  <a:schemeClr val="dk1"/>
                </a:solidFill>
              </a:rPr>
              <a:t>refers to the number of months of cash runway that the company has left before it runs out of cash.</a:t>
            </a:r>
            <a:endParaRPr sz="1900">
              <a:solidFill>
                <a:schemeClr val="dk1"/>
              </a:solidFill>
            </a:endParaRPr>
          </a:p>
          <a:p>
            <a:pPr marL="0" marR="0" lvl="0" indent="0" algn="l" rtl="0">
              <a:lnSpc>
                <a:spcPct val="100000"/>
              </a:lnSpc>
              <a:spcBef>
                <a:spcPts val="1200"/>
              </a:spcBef>
              <a:spcAft>
                <a:spcPts val="0"/>
              </a:spcAft>
              <a:buClr>
                <a:srgbClr val="000000"/>
              </a:buClr>
              <a:buSzPts val="2200"/>
              <a:buFont typeface="Arial" panose="020B0604020202020204"/>
              <a:buNone/>
            </a:pPr>
            <a:endParaRPr sz="22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g36770707544_0_349"/>
          <p:cNvSpPr txBox="1"/>
          <p:nvPr>
            <p:ph type="ctrTitle"/>
          </p:nvPr>
        </p:nvSpPr>
        <p:spPr>
          <a:xfrm>
            <a:off x="521200" y="1054600"/>
            <a:ext cx="4920300" cy="785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80000"/>
              <a:buNone/>
            </a:pPr>
            <a:r>
              <a:rPr lang="en-US" sz="4000"/>
              <a:t>Liquidity Monitoring </a:t>
            </a:r>
            <a:endParaRPr sz="4000"/>
          </a:p>
        </p:txBody>
      </p:sp>
      <p:sp>
        <p:nvSpPr>
          <p:cNvPr id="339" name="Google Shape;339;g36770707544_0_349"/>
          <p:cNvSpPr txBox="1"/>
          <p:nvPr/>
        </p:nvSpPr>
        <p:spPr>
          <a:xfrm>
            <a:off x="354350" y="2347000"/>
            <a:ext cx="3577500" cy="12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0" name="Google Shape;340;g36770707544_0_349"/>
          <p:cNvSpPr txBox="1"/>
          <p:nvPr/>
        </p:nvSpPr>
        <p:spPr>
          <a:xfrm>
            <a:off x="339100" y="3684300"/>
            <a:ext cx="3463200" cy="11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41" name="Google Shape;341;g36770707544_0_349" title="Screenshot 2025-06-21 at 2.21.39 PM.png"/>
          <p:cNvPicPr preferRelativeResize="0"/>
          <p:nvPr/>
        </p:nvPicPr>
        <p:blipFill>
          <a:blip r:embed="rId1"/>
          <a:stretch>
            <a:fillRect/>
          </a:stretch>
        </p:blipFill>
        <p:spPr>
          <a:xfrm>
            <a:off x="2369750" y="1840300"/>
            <a:ext cx="7955348" cy="41019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46" name="Shape 346"/>
        <p:cNvGrpSpPr/>
        <p:nvPr/>
      </p:nvGrpSpPr>
      <p:grpSpPr>
        <a:xfrm>
          <a:off x="0" y="0"/>
          <a:ext cx="0" cy="0"/>
          <a:chOff x="0" y="0"/>
          <a:chExt cx="0" cy="0"/>
        </a:xfrm>
      </p:grpSpPr>
      <p:sp>
        <p:nvSpPr>
          <p:cNvPr id="347" name="Google Shape;347;g36a283577a0_0_4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48" name="Google Shape;348;g36a283577a0_0_43"/>
          <p:cNvSpPr txBox="1"/>
          <p:nvPr>
            <p:ph type="ctrTitle"/>
          </p:nvPr>
        </p:nvSpPr>
        <p:spPr>
          <a:xfrm>
            <a:off x="521198" y="1211775"/>
            <a:ext cx="88944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a:t>LLM Application</a:t>
            </a:r>
            <a:endParaRPr lang="en-US"/>
          </a:p>
        </p:txBody>
      </p:sp>
      <p:sp>
        <p:nvSpPr>
          <p:cNvPr id="349" name="Google Shape;349;g36a283577a0_0_43"/>
          <p:cNvSpPr/>
          <p:nvPr/>
        </p:nvSpPr>
        <p:spPr>
          <a:xfrm>
            <a:off x="517869" y="6208776"/>
            <a:ext cx="7276502"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sp>
        <p:nvSpPr>
          <p:cNvPr id="355" name="Google Shape;355;g36a283577a0_0_7"/>
          <p:cNvSpPr txBox="1"/>
          <p:nvPr>
            <p:ph type="ctrTitle"/>
          </p:nvPr>
        </p:nvSpPr>
        <p:spPr>
          <a:xfrm>
            <a:off x="521200" y="1054602"/>
            <a:ext cx="3410700" cy="78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7200"/>
              <a:buNone/>
            </a:pPr>
            <a:r>
              <a:rPr lang="en-US" sz="4000"/>
              <a:t>AI ChatBot</a:t>
            </a:r>
            <a:endParaRPr sz="4000"/>
          </a:p>
        </p:txBody>
      </p:sp>
      <p:pic>
        <p:nvPicPr>
          <p:cNvPr id="356" name="Google Shape;356;g36a283577a0_0_7" title="螢幕截圖 2025-06-19 下午11.39.48.png"/>
          <p:cNvPicPr preferRelativeResize="0"/>
          <p:nvPr/>
        </p:nvPicPr>
        <p:blipFill rotWithShape="1">
          <a:blip r:embed="rId1"/>
          <a:srcRect/>
          <a:stretch>
            <a:fillRect/>
          </a:stretch>
        </p:blipFill>
        <p:spPr>
          <a:xfrm>
            <a:off x="4109450" y="1303000"/>
            <a:ext cx="7491651" cy="4126249"/>
          </a:xfrm>
          <a:prstGeom prst="rect">
            <a:avLst/>
          </a:prstGeom>
          <a:noFill/>
          <a:ln>
            <a:noFill/>
          </a:ln>
        </p:spPr>
      </p:pic>
      <p:sp>
        <p:nvSpPr>
          <p:cNvPr id="357" name="Google Shape;357;g36a283577a0_0_7"/>
          <p:cNvSpPr txBox="1"/>
          <p:nvPr/>
        </p:nvSpPr>
        <p:spPr>
          <a:xfrm>
            <a:off x="354350" y="2347000"/>
            <a:ext cx="3577500" cy="12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r>
              <a:rPr lang="en-US" sz="2200" b="0" i="0" u="none" strike="noStrike" cap="none">
                <a:solidFill>
                  <a:schemeClr val="dk1"/>
                </a:solidFill>
                <a:latin typeface="Arial" panose="020B0604020202020204"/>
                <a:ea typeface="Arial" panose="020B0604020202020204"/>
                <a:cs typeface="Arial" panose="020B0604020202020204"/>
                <a:sym typeface="Arial" panose="020B0604020202020204"/>
              </a:rPr>
              <a:t>Web scraping to download official annual report</a:t>
            </a: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8" name="Google Shape;358;g36a283577a0_0_7"/>
          <p:cNvSpPr txBox="1"/>
          <p:nvPr/>
        </p:nvSpPr>
        <p:spPr>
          <a:xfrm>
            <a:off x="339100" y="3684300"/>
            <a:ext cx="3463200" cy="11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r>
              <a:rPr lang="en-US" sz="2200" b="0" i="0" u="none" strike="noStrike" cap="none">
                <a:solidFill>
                  <a:schemeClr val="dk1"/>
                </a:solidFill>
                <a:latin typeface="Arial" panose="020B0604020202020204"/>
                <a:ea typeface="Arial" panose="020B0604020202020204"/>
                <a:cs typeface="Arial" panose="020B0604020202020204"/>
                <a:sym typeface="Arial" panose="020B0604020202020204"/>
              </a:rPr>
              <a:t>save the annual report to a vector database</a:t>
            </a: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g36a283577a0_0_22"/>
          <p:cNvSpPr txBox="1"/>
          <p:nvPr>
            <p:ph type="ctrTitle"/>
          </p:nvPr>
        </p:nvSpPr>
        <p:spPr>
          <a:xfrm>
            <a:off x="521206" y="978406"/>
            <a:ext cx="3033600" cy="747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panose="020B0604020202020204"/>
              <a:buNone/>
            </a:pPr>
            <a:r>
              <a:rPr lang="en-US" sz="4000"/>
              <a:t>AI ChatBot</a:t>
            </a:r>
            <a:endParaRPr lang="en-US" sz="4000"/>
          </a:p>
        </p:txBody>
      </p:sp>
      <p:pic>
        <p:nvPicPr>
          <p:cNvPr id="365" name="Google Shape;365;g36a283577a0_0_22" title="螢幕截圖 2025-06-19 下午11.38.32.png"/>
          <p:cNvPicPr preferRelativeResize="0"/>
          <p:nvPr/>
        </p:nvPicPr>
        <p:blipFill rotWithShape="1">
          <a:blip r:embed="rId1"/>
          <a:srcRect/>
          <a:stretch>
            <a:fillRect/>
          </a:stretch>
        </p:blipFill>
        <p:spPr>
          <a:xfrm>
            <a:off x="4010350" y="1287600"/>
            <a:ext cx="7650877" cy="4210224"/>
          </a:xfrm>
          <a:prstGeom prst="rect">
            <a:avLst/>
          </a:prstGeom>
          <a:noFill/>
          <a:ln>
            <a:noFill/>
          </a:ln>
        </p:spPr>
      </p:pic>
      <p:sp>
        <p:nvSpPr>
          <p:cNvPr id="366" name="Google Shape;366;g36a283577a0_0_22"/>
          <p:cNvSpPr txBox="1"/>
          <p:nvPr/>
        </p:nvSpPr>
        <p:spPr>
          <a:xfrm>
            <a:off x="445000" y="2129800"/>
            <a:ext cx="3387900" cy="117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LLM for answering questions based on the information in the annual report.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7" name="Google Shape;367;g36a283577a0_0_22"/>
          <p:cNvSpPr txBox="1"/>
          <p:nvPr/>
        </p:nvSpPr>
        <p:spPr>
          <a:xfrm>
            <a:off x="453400" y="3486150"/>
            <a:ext cx="3387900" cy="132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Chat history to maintain context over the conversation, allowing for more coherent and relevant responses.</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72" name="Shape 372"/>
        <p:cNvGrpSpPr/>
        <p:nvPr/>
      </p:nvGrpSpPr>
      <p:grpSpPr>
        <a:xfrm>
          <a:off x="0" y="0"/>
          <a:ext cx="0" cy="0"/>
          <a:chOff x="0" y="0"/>
          <a:chExt cx="0" cy="0"/>
        </a:xfrm>
      </p:grpSpPr>
      <p:sp>
        <p:nvSpPr>
          <p:cNvPr id="373" name="Google Shape;373;p2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74" name="Google Shape;374;p23"/>
          <p:cNvSpPr txBox="1"/>
          <p:nvPr>
            <p:ph type="ctrTitle"/>
          </p:nvPr>
        </p:nvSpPr>
        <p:spPr>
          <a:xfrm>
            <a:off x="521208" y="1211766"/>
            <a:ext cx="72372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Challenges and Limitations</a:t>
            </a:r>
            <a:endParaRPr sz="7400"/>
          </a:p>
        </p:txBody>
      </p:sp>
      <p:sp>
        <p:nvSpPr>
          <p:cNvPr id="375" name="Google Shape;375;p23"/>
          <p:cNvSpPr/>
          <p:nvPr/>
        </p:nvSpPr>
        <p:spPr>
          <a:xfrm>
            <a:off x="517869" y="6208776"/>
            <a:ext cx="7276502"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7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24"/>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4"/>
          <p:cNvSpPr/>
          <p:nvPr/>
        </p:nvSpPr>
        <p:spPr>
          <a:xfrm>
            <a:off x="0" y="0"/>
            <a:ext cx="12188952" cy="68579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3" name="Google Shape;383;p24"/>
          <p:cNvSpPr txBox="1"/>
          <p:nvPr>
            <p:ph type="title"/>
          </p:nvPr>
        </p:nvSpPr>
        <p:spPr>
          <a:xfrm>
            <a:off x="521208" y="978408"/>
            <a:ext cx="5020056" cy="1664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700"/>
              <a:buFont typeface="Arial" panose="020B0604020202020204"/>
              <a:buNone/>
            </a:pPr>
            <a:r>
              <a:rPr lang="en-US" sz="3700" b="1">
                <a:solidFill>
                  <a:schemeClr val="dk1"/>
                </a:solidFill>
                <a:latin typeface="Arial" panose="020B0604020202020204"/>
                <a:ea typeface="Arial" panose="020B0604020202020204"/>
                <a:cs typeface="Arial" panose="020B0604020202020204"/>
                <a:sym typeface="Arial" panose="020B0604020202020204"/>
              </a:rPr>
              <a:t>Discussion of Challenges Faced During the Project</a:t>
            </a:r>
            <a:endParaRPr sz="3700" b="1">
              <a:solidFill>
                <a:schemeClr val="dk1"/>
              </a:solidFill>
              <a:latin typeface="Arial" panose="020B0604020202020204"/>
              <a:ea typeface="Arial" panose="020B0604020202020204"/>
              <a:cs typeface="Arial" panose="020B0604020202020204"/>
              <a:sym typeface="Arial" panose="020B0604020202020204"/>
            </a:endParaRPr>
          </a:p>
        </p:txBody>
      </p:sp>
      <p:sp>
        <p:nvSpPr>
          <p:cNvPr id="384" name="Google Shape;384;p24"/>
          <p:cNvSpPr/>
          <p:nvPr/>
        </p:nvSpPr>
        <p:spPr>
          <a:xfrm>
            <a:off x="517867" y="508090"/>
            <a:ext cx="5020056" cy="149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85" name="Google Shape;385;p24" descr="3D Server with jigsaw puzzle - Data base"/>
          <p:cNvPicPr preferRelativeResize="0"/>
          <p:nvPr>
            <p:ph type="body" idx="1"/>
          </p:nvPr>
        </p:nvPicPr>
        <p:blipFill rotWithShape="1">
          <a:blip r:embed="rId1"/>
          <a:srcRect t="19956" r="3" b="14644"/>
          <a:stretch>
            <a:fillRect/>
          </a:stretch>
        </p:blipFill>
        <p:spPr>
          <a:xfrm>
            <a:off x="517867" y="2834640"/>
            <a:ext cx="5020056" cy="3511296"/>
          </a:xfrm>
          <a:prstGeom prst="rect">
            <a:avLst/>
          </a:prstGeom>
          <a:noFill/>
          <a:ln>
            <a:noFill/>
          </a:ln>
        </p:spPr>
      </p:pic>
      <p:sp>
        <p:nvSpPr>
          <p:cNvPr id="386" name="Google Shape;386;p24"/>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387" name="Google Shape;387;p24"/>
          <p:cNvSpPr txBox="1"/>
          <p:nvPr>
            <p:ph type="body" idx="2"/>
          </p:nvPr>
        </p:nvSpPr>
        <p:spPr>
          <a:xfrm>
            <a:off x="5065487" y="1339369"/>
            <a:ext cx="6871394" cy="4819500"/>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110000"/>
              </a:lnSpc>
              <a:spcBef>
                <a:spcPts val="1000"/>
              </a:spcBef>
              <a:spcAft>
                <a:spcPts val="0"/>
              </a:spcAft>
              <a:buSzPts val="1800"/>
              <a:buNone/>
            </a:pPr>
            <a:r>
              <a:rPr lang="en-US" b="1"/>
              <a:t>Limitations of the Approach or Dataset</a:t>
            </a:r>
            <a:endParaRPr b="1"/>
          </a:p>
          <a:p>
            <a:pPr marL="457200" lvl="0" indent="-342900" algn="l" rtl="0">
              <a:lnSpc>
                <a:spcPct val="110000"/>
              </a:lnSpc>
              <a:spcBef>
                <a:spcPts val="1000"/>
              </a:spcBef>
              <a:spcAft>
                <a:spcPts val="0"/>
              </a:spcAft>
              <a:buClr>
                <a:schemeClr val="dk1"/>
              </a:buClr>
              <a:buSzPts val="1800"/>
              <a:buChar char="•"/>
            </a:pPr>
            <a:r>
              <a:rPr lang="en-US" sz="2000" b="1"/>
              <a:t>Dataset Limitations</a:t>
            </a:r>
            <a:r>
              <a:rPr lang="en-US" sz="2000"/>
              <a:t>: </a:t>
            </a:r>
            <a:endParaRPr sz="2000"/>
          </a:p>
          <a:p>
            <a:pPr marL="914400" lvl="1" indent="-342900" algn="l" rtl="0">
              <a:lnSpc>
                <a:spcPct val="110000"/>
              </a:lnSpc>
              <a:spcBef>
                <a:spcPts val="500"/>
              </a:spcBef>
              <a:spcAft>
                <a:spcPts val="0"/>
              </a:spcAft>
              <a:buSzPts val="1800"/>
              <a:buChar char="•"/>
            </a:pPr>
            <a:r>
              <a:rPr lang="en-US" sz="2000"/>
              <a:t>Relies on historical Apple financial data; may not generalize to other firms.</a:t>
            </a:r>
            <a:endParaRPr sz="2000"/>
          </a:p>
          <a:p>
            <a:pPr marL="914400" lvl="1" indent="-342900" algn="l" rtl="0">
              <a:lnSpc>
                <a:spcPct val="110000"/>
              </a:lnSpc>
              <a:spcBef>
                <a:spcPts val="500"/>
              </a:spcBef>
              <a:spcAft>
                <a:spcPts val="0"/>
              </a:spcAft>
              <a:buSzPts val="1800"/>
              <a:buChar char="•"/>
            </a:pPr>
            <a:r>
              <a:rPr lang="en-US" sz="2000"/>
              <a:t>Lacks external factors (e.g., market trends, economic indicators).</a:t>
            </a:r>
            <a:endParaRPr sz="2000"/>
          </a:p>
          <a:p>
            <a:pPr marL="457200" lvl="0" indent="-342900" algn="l" rtl="0">
              <a:lnSpc>
                <a:spcPct val="110000"/>
              </a:lnSpc>
              <a:spcBef>
                <a:spcPts val="1000"/>
              </a:spcBef>
              <a:spcAft>
                <a:spcPts val="0"/>
              </a:spcAft>
              <a:buClr>
                <a:schemeClr val="dk1"/>
              </a:buClr>
              <a:buSzPts val="1800"/>
              <a:buChar char="•"/>
            </a:pPr>
            <a:r>
              <a:rPr lang="en-US" sz="2000" b="1"/>
              <a:t>Model Limitations</a:t>
            </a:r>
            <a:r>
              <a:rPr lang="en-US" sz="2000"/>
              <a:t>: </a:t>
            </a:r>
            <a:endParaRPr sz="2000"/>
          </a:p>
          <a:p>
            <a:pPr marL="914400" lvl="1" indent="-342900" algn="l" rtl="0">
              <a:lnSpc>
                <a:spcPct val="110000"/>
              </a:lnSpc>
              <a:spcBef>
                <a:spcPts val="500"/>
              </a:spcBef>
              <a:spcAft>
                <a:spcPts val="0"/>
              </a:spcAft>
              <a:buSzPts val="1800"/>
              <a:buChar char="•"/>
            </a:pPr>
            <a:r>
              <a:rPr lang="en-US" sz="2000"/>
              <a:t>Linear regression assumes linear trends, missing non-linear patterns.</a:t>
            </a:r>
            <a:endParaRPr sz="2000"/>
          </a:p>
          <a:p>
            <a:pPr marL="914400" lvl="1" indent="-342900" algn="l" rtl="0">
              <a:lnSpc>
                <a:spcPct val="110000"/>
              </a:lnSpc>
              <a:spcBef>
                <a:spcPts val="500"/>
              </a:spcBef>
              <a:spcAft>
                <a:spcPts val="0"/>
              </a:spcAft>
              <a:buSzPts val="1800"/>
              <a:buChar char="•"/>
            </a:pPr>
            <a:r>
              <a:rPr lang="en-US" sz="2000"/>
              <a:t>Forecasts (2025–2029) may not account for unforeseen disruptions.</a:t>
            </a:r>
            <a:endParaRPr sz="2000"/>
          </a:p>
          <a:p>
            <a:pPr marL="0" lvl="0" indent="0" algn="l" rtl="0">
              <a:lnSpc>
                <a:spcPct val="115000"/>
              </a:lnSpc>
              <a:spcBef>
                <a:spcPts val="1200"/>
              </a:spcBef>
              <a:spcAft>
                <a:spcPts val="0"/>
              </a:spcAft>
              <a:buClr>
                <a:schemeClr val="dk1"/>
              </a:buClr>
              <a:buSzPts val="1100"/>
              <a:buFont typeface="Arial" panose="020B0604020202020204"/>
              <a:buNone/>
            </a:pPr>
            <a:endParaRPr sz="1655" b="1"/>
          </a:p>
          <a:p>
            <a:pPr marL="0" lvl="1" indent="0" algn="l" rtl="0">
              <a:lnSpc>
                <a:spcPct val="100000"/>
              </a:lnSpc>
              <a:spcBef>
                <a:spcPts val="1200"/>
              </a:spcBef>
              <a:spcAft>
                <a:spcPts val="0"/>
              </a:spcAft>
              <a:buClr>
                <a:schemeClr val="dk1"/>
              </a:buClr>
              <a:buSzPts val="1400"/>
              <a:buNone/>
            </a:pPr>
            <a:endParaRPr sz="14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31" name="Shape 131"/>
        <p:cNvGrpSpPr/>
        <p:nvPr/>
      </p:nvGrpSpPr>
      <p:grpSpPr>
        <a:xfrm>
          <a:off x="0" y="0"/>
          <a:ext cx="0" cy="0"/>
          <a:chOff x="0" y="0"/>
          <a:chExt cx="0" cy="0"/>
        </a:xfrm>
      </p:grpSpPr>
      <p:sp>
        <p:nvSpPr>
          <p:cNvPr id="132" name="Google Shape;132;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3" name="Google Shape;133;p3"/>
          <p:cNvSpPr txBox="1"/>
          <p:nvPr>
            <p:ph type="ctrTitle"/>
          </p:nvPr>
        </p:nvSpPr>
        <p:spPr>
          <a:xfrm>
            <a:off x="521208" y="1211766"/>
            <a:ext cx="7237052" cy="472798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Project Objectives</a:t>
            </a:r>
            <a:endParaRPr sz="7400"/>
          </a:p>
        </p:txBody>
      </p:sp>
      <p:sp>
        <p:nvSpPr>
          <p:cNvPr id="134" name="Google Shape;134;p3"/>
          <p:cNvSpPr/>
          <p:nvPr/>
        </p:nvSpPr>
        <p:spPr>
          <a:xfrm>
            <a:off x="517869" y="6208776"/>
            <a:ext cx="7269480"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4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92" name="Shape 392"/>
        <p:cNvGrpSpPr/>
        <p:nvPr/>
      </p:nvGrpSpPr>
      <p:grpSpPr>
        <a:xfrm>
          <a:off x="0" y="0"/>
          <a:ext cx="0" cy="0"/>
          <a:chOff x="0" y="0"/>
          <a:chExt cx="0" cy="0"/>
        </a:xfrm>
      </p:grpSpPr>
      <p:sp>
        <p:nvSpPr>
          <p:cNvPr id="393" name="Google Shape;393;p2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94" name="Google Shape;394;p25"/>
          <p:cNvSpPr txBox="1"/>
          <p:nvPr>
            <p:ph type="ctrTitle"/>
          </p:nvPr>
        </p:nvSpPr>
        <p:spPr>
          <a:xfrm>
            <a:off x="521208" y="1211766"/>
            <a:ext cx="72372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Future Work</a:t>
            </a:r>
            <a:endParaRPr sz="7400"/>
          </a:p>
        </p:txBody>
      </p:sp>
      <p:sp>
        <p:nvSpPr>
          <p:cNvPr id="395" name="Google Shape;395;p25"/>
          <p:cNvSpPr/>
          <p:nvPr/>
        </p:nvSpPr>
        <p:spPr>
          <a:xfrm>
            <a:off x="517869" y="6208776"/>
            <a:ext cx="7276502"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7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p26"/>
          <p:cNvSpPr/>
          <p:nvPr/>
        </p:nvSpPr>
        <p:spPr>
          <a:xfrm>
            <a:off x="517869" y="508090"/>
            <a:ext cx="11157303"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6"/>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3" name="Google Shape;403;p26"/>
          <p:cNvSpPr txBox="1"/>
          <p:nvPr>
            <p:ph type="title"/>
          </p:nvPr>
        </p:nvSpPr>
        <p:spPr>
          <a:xfrm>
            <a:off x="521208" y="978408"/>
            <a:ext cx="5020200" cy="1664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700"/>
              <a:buFont typeface="Arial" panose="020B0604020202020204"/>
              <a:buNone/>
            </a:pPr>
            <a:r>
              <a:rPr lang="en-US"/>
              <a:t>Future work</a:t>
            </a:r>
            <a:endParaRPr lang="en-US"/>
          </a:p>
        </p:txBody>
      </p:sp>
      <p:sp>
        <p:nvSpPr>
          <p:cNvPr id="404" name="Google Shape;404;p26"/>
          <p:cNvSpPr/>
          <p:nvPr/>
        </p:nvSpPr>
        <p:spPr>
          <a:xfrm>
            <a:off x="517867" y="508090"/>
            <a:ext cx="5020200" cy="149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05" name="Google Shape;405;p26"/>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406" name="Google Shape;406;p26"/>
          <p:cNvSpPr txBox="1"/>
          <p:nvPr>
            <p:ph type="body" idx="2"/>
          </p:nvPr>
        </p:nvSpPr>
        <p:spPr>
          <a:xfrm>
            <a:off x="5733300" y="1350650"/>
            <a:ext cx="6137700" cy="4819500"/>
          </a:xfrm>
          <a:prstGeom prst="rect">
            <a:avLst/>
          </a:prstGeom>
          <a:noFill/>
          <a:ln>
            <a:noFill/>
          </a:ln>
        </p:spPr>
        <p:txBody>
          <a:bodyPr spcFirstLastPara="1" wrap="square" lIns="91425" tIns="45700" rIns="91425" bIns="45700" anchor="t" anchorCtr="0">
            <a:normAutofit/>
          </a:bodyPr>
          <a:lstStyle/>
          <a:p>
            <a:pPr marL="457200" lvl="0" indent="-333375" algn="l" rtl="0">
              <a:lnSpc>
                <a:spcPct val="115000"/>
              </a:lnSpc>
              <a:spcBef>
                <a:spcPts val="1200"/>
              </a:spcBef>
              <a:spcAft>
                <a:spcPts val="0"/>
              </a:spcAft>
              <a:buSzPts val="1655"/>
              <a:buFont typeface="Arial" panose="020B0604020202020204"/>
              <a:buChar char="●"/>
            </a:pPr>
            <a:r>
              <a:rPr lang="en-US" sz="2000" b="1"/>
              <a:t>Customizable Scenario Analysis</a:t>
            </a:r>
            <a:r>
              <a:rPr lang="en-US" sz="2000"/>
              <a:t> Idea: Allow user-defined growth rates and variables via dashboard sliders.</a:t>
            </a:r>
            <a:endParaRPr sz="2000"/>
          </a:p>
          <a:p>
            <a:pPr marL="457200" lvl="0" indent="-333375" algn="l" rtl="0">
              <a:lnSpc>
                <a:spcPct val="115000"/>
              </a:lnSpc>
              <a:spcBef>
                <a:spcPts val="1200"/>
              </a:spcBef>
              <a:spcAft>
                <a:spcPts val="0"/>
              </a:spcAft>
              <a:buSzPts val="1655"/>
              <a:buFont typeface="Arial" panose="020B0604020202020204"/>
              <a:buChar char="●"/>
            </a:pPr>
            <a:r>
              <a:rPr lang="en-US" sz="2000" b="1"/>
              <a:t>Email/SMS Notifications</a:t>
            </a:r>
            <a:r>
              <a:rPr lang="en-US" sz="2000"/>
              <a:t> Idea: Send alerts for cash shortfalls via email or SMS</a:t>
            </a:r>
            <a:endParaRPr sz="2000"/>
          </a:p>
          <a:p>
            <a:pPr marL="457200" lvl="0" indent="-333375" algn="l" rtl="0">
              <a:lnSpc>
                <a:spcPct val="115000"/>
              </a:lnSpc>
              <a:spcBef>
                <a:spcPts val="1200"/>
              </a:spcBef>
              <a:spcAft>
                <a:spcPts val="0"/>
              </a:spcAft>
              <a:buSzPts val="1655"/>
              <a:buFont typeface="Arial" panose="020B0604020202020204"/>
              <a:buChar char="●"/>
            </a:pPr>
            <a:r>
              <a:rPr lang="en-US" sz="2000" b="1"/>
              <a:t>Sentiment Analysis </a:t>
            </a:r>
            <a:r>
              <a:rPr lang="en-US" sz="2000"/>
              <a:t>Idea: Integrate sentiment scores collected from news articles or social media into predictive models</a:t>
            </a:r>
            <a:endParaRPr lang="en-US" sz="2000"/>
          </a:p>
          <a:p>
            <a:pPr marL="457200" lvl="0" indent="-333375" algn="l" rtl="0">
              <a:lnSpc>
                <a:spcPct val="115000"/>
              </a:lnSpc>
              <a:spcBef>
                <a:spcPts val="1200"/>
              </a:spcBef>
              <a:spcAft>
                <a:spcPts val="0"/>
              </a:spcAft>
              <a:buSzPts val="1655"/>
              <a:buFont typeface="Arial" panose="020B0604020202020204"/>
              <a:buChar char="●"/>
            </a:pPr>
            <a:r>
              <a:rPr lang="en-US" sz="2000" b="1"/>
              <a:t>Integration with External Data Sources </a:t>
            </a:r>
            <a:r>
              <a:rPr lang="en-US" sz="2000"/>
              <a:t>Idea: Enrich analysis with macroeconomic indicators e.g. GDP, unemployment rates. Pull in live data with APIs. </a:t>
            </a:r>
            <a:endParaRPr sz="2000"/>
          </a:p>
        </p:txBody>
      </p:sp>
      <p:pic>
        <p:nvPicPr>
          <p:cNvPr id="407" name="Google Shape;407;p26" descr="Business partnership coworkers writing cost work progress and using a tablet to analysis graph company financial budget report and planning for future in office room. (Provided by Getty Images)"/>
          <p:cNvPicPr preferRelativeResize="0"/>
          <p:nvPr/>
        </p:nvPicPr>
        <p:blipFill rotWithShape="1">
          <a:blip r:embed="rId1"/>
          <a:srcRect/>
          <a:stretch>
            <a:fillRect/>
          </a:stretch>
        </p:blipFill>
        <p:spPr>
          <a:xfrm>
            <a:off x="521200" y="2087400"/>
            <a:ext cx="5020201" cy="334599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12" name="Shape 412"/>
        <p:cNvGrpSpPr/>
        <p:nvPr/>
      </p:nvGrpSpPr>
      <p:grpSpPr>
        <a:xfrm>
          <a:off x="0" y="0"/>
          <a:ext cx="0" cy="0"/>
          <a:chOff x="0" y="0"/>
          <a:chExt cx="0" cy="0"/>
        </a:xfrm>
      </p:grpSpPr>
      <p:sp>
        <p:nvSpPr>
          <p:cNvPr id="413" name="Google Shape;413;p27"/>
          <p:cNvSpPr/>
          <p:nvPr/>
        </p:nvSpPr>
        <p:spPr>
          <a:xfrm>
            <a:off x="0" y="0"/>
            <a:ext cx="12192000" cy="685799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14" name="Google Shape;414;p27"/>
          <p:cNvSpPr/>
          <p:nvPr/>
        </p:nvSpPr>
        <p:spPr>
          <a:xfrm>
            <a:off x="523845" y="3079474"/>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15" name="Google Shape;415;p27"/>
          <p:cNvSpPr txBox="1"/>
          <p:nvPr>
            <p:ph type="title"/>
          </p:nvPr>
        </p:nvSpPr>
        <p:spPr>
          <a:xfrm>
            <a:off x="521208" y="1325880"/>
            <a:ext cx="11155680" cy="140817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6800"/>
              <a:buFont typeface="Arial" panose="020B0604020202020204"/>
              <a:buNone/>
            </a:pPr>
            <a:r>
              <a:rPr lang="en-US" sz="6800"/>
              <a:t>Conclusion</a:t>
            </a:r>
            <a:endParaRPr sz="6800"/>
          </a:p>
        </p:txBody>
      </p:sp>
      <p:sp>
        <p:nvSpPr>
          <p:cNvPr id="416" name="Google Shape;416;p27"/>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a:fld>
            <a:endParaRPr sz="9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28"/>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3" name="Google Shape;423;p28"/>
          <p:cNvSpPr/>
          <p:nvPr/>
        </p:nvSpPr>
        <p:spPr>
          <a:xfrm>
            <a:off x="0" y="0"/>
            <a:ext cx="12188952" cy="68579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4" name="Google Shape;424;p28"/>
          <p:cNvSpPr txBox="1"/>
          <p:nvPr>
            <p:ph type="title"/>
          </p:nvPr>
        </p:nvSpPr>
        <p:spPr>
          <a:xfrm>
            <a:off x="521208" y="978408"/>
            <a:ext cx="6300300" cy="14631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Arial" panose="020B0604020202020204"/>
              <a:buNone/>
            </a:pPr>
            <a:r>
              <a:rPr lang="en-US" b="1">
                <a:solidFill>
                  <a:schemeClr val="dk1"/>
                </a:solidFill>
                <a:latin typeface="Arial" panose="020B0604020202020204"/>
                <a:ea typeface="Arial" panose="020B0604020202020204"/>
                <a:cs typeface="Arial" panose="020B0604020202020204"/>
                <a:sym typeface="Arial" panose="020B0604020202020204"/>
              </a:rPr>
              <a:t>Reference</a:t>
            </a:r>
            <a:r>
              <a:rPr lang="en-US"/>
              <a:t> and Distribution of Work</a:t>
            </a:r>
            <a:endParaRPr lang="en-US"/>
          </a:p>
          <a:p>
            <a:pPr marL="0" lvl="0" indent="0" algn="l" rtl="0">
              <a:lnSpc>
                <a:spcPct val="100000"/>
              </a:lnSpc>
              <a:spcBef>
                <a:spcPts val="0"/>
              </a:spcBef>
              <a:spcAft>
                <a:spcPts val="0"/>
              </a:spcAft>
              <a:buClr>
                <a:schemeClr val="dk1"/>
              </a:buClr>
              <a:buSzPts val="891"/>
              <a:buFont typeface="Arial" panose="020B0604020202020204"/>
              <a:buNone/>
            </a:pPr>
          </a:p>
        </p:txBody>
      </p:sp>
      <p:sp>
        <p:nvSpPr>
          <p:cNvPr id="425" name="Google Shape;425;p28"/>
          <p:cNvSpPr/>
          <p:nvPr/>
        </p:nvSpPr>
        <p:spPr>
          <a:xfrm>
            <a:off x="517870" y="508090"/>
            <a:ext cx="6282982" cy="149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26" name="Google Shape;426;p28" descr="Portrait of businessman standing in front of binary code background"/>
          <p:cNvPicPr preferRelativeResize="0"/>
          <p:nvPr>
            <p:ph type="body" idx="1"/>
          </p:nvPr>
        </p:nvPicPr>
        <p:blipFill rotWithShape="1">
          <a:blip r:embed="rId1"/>
          <a:srcRect l="19220" r="10967" b="-3"/>
          <a:stretch>
            <a:fillRect/>
          </a:stretch>
        </p:blipFill>
        <p:spPr>
          <a:xfrm>
            <a:off x="7586236" y="508090"/>
            <a:ext cx="4081805" cy="5846990"/>
          </a:xfrm>
          <a:prstGeom prst="rect">
            <a:avLst/>
          </a:prstGeom>
          <a:noFill/>
          <a:ln>
            <a:noFill/>
          </a:ln>
        </p:spPr>
      </p:pic>
      <p:sp>
        <p:nvSpPr>
          <p:cNvPr id="427" name="Google Shape;427;p28"/>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
        <p:nvSpPr>
          <p:cNvPr id="428" name="Google Shape;428;p28"/>
          <p:cNvSpPr txBox="1"/>
          <p:nvPr/>
        </p:nvSpPr>
        <p:spPr>
          <a:xfrm>
            <a:off x="592200" y="2489975"/>
            <a:ext cx="6483900" cy="4248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500" b="0" i="0" u="sng" strike="noStrike" cap="none">
                <a:solidFill>
                  <a:schemeClr val="dk1"/>
                </a:solidFill>
                <a:latin typeface="Arial" panose="020B0604020202020204"/>
                <a:ea typeface="Arial" panose="020B0604020202020204"/>
                <a:cs typeface="Arial" panose="020B0604020202020204"/>
                <a:sym typeface="Arial" panose="020B0604020202020204"/>
              </a:rPr>
              <a:t>Reference</a:t>
            </a: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500"/>
              <a:buFont typeface="Arial" panose="020B0604020202020204"/>
              <a:buNone/>
            </a:pP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EODHD</a:t>
            </a: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500"/>
              <a:buFont typeface="Arial" panose="020B0604020202020204"/>
              <a:buNone/>
            </a:pPr>
            <a:r>
              <a:rPr lang="en-US" sz="1500" b="0" i="0" u="sng" strike="noStrike" cap="none">
                <a:solidFill>
                  <a:schemeClr val="dk1"/>
                </a:solidFill>
                <a:latin typeface="Arial" panose="020B0604020202020204"/>
                <a:ea typeface="Arial" panose="020B0604020202020204"/>
                <a:cs typeface="Arial" panose="020B0604020202020204"/>
                <a:sym typeface="Arial" panose="020B0604020202020204"/>
                <a:hlinkClick r:id="rId2"/>
              </a:rPr>
              <a:t>https://eodhd.com/</a:t>
            </a: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Scikit-learn - machine learning in Python</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sng" strike="noStrike" cap="none">
                <a:solidFill>
                  <a:srgbClr val="000000"/>
                </a:solidFill>
                <a:latin typeface="Arial" panose="020B0604020202020204"/>
                <a:ea typeface="Arial" panose="020B0604020202020204"/>
                <a:cs typeface="Arial" panose="020B0604020202020204"/>
                <a:sym typeface="Arial" panose="020B0604020202020204"/>
                <a:hlinkClick r:id="rId3"/>
              </a:rPr>
              <a:t>https://scikit-learn.org/stable/</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Arial" panose="020B0604020202020204"/>
              <a:buNone/>
            </a:pP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100"/>
              <a:buFont typeface="Arial" panose="020B0604020202020204"/>
              <a:buNone/>
            </a:pP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Arial" panose="020B0604020202020204"/>
              <a:buNone/>
            </a:pPr>
            <a:r>
              <a:rPr lang="en-US" sz="1500" b="0" i="0" u="sng" strike="noStrike" cap="none">
                <a:solidFill>
                  <a:schemeClr val="dk1"/>
                </a:solidFill>
                <a:latin typeface="Arial" panose="020B0604020202020204"/>
                <a:ea typeface="Arial" panose="020B0604020202020204"/>
                <a:cs typeface="Arial" panose="020B0604020202020204"/>
                <a:sym typeface="Arial" panose="020B0604020202020204"/>
              </a:rPr>
              <a:t>Work Distribution</a:t>
            </a: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Dirk – R</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egression models &amp;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PowerPoint</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Philip – </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Data Preprocessing &amp;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EDA</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Olivia &amp; Carmen – Visualization dashboard (Tableau) </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Jacob - </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Alert systems and cash flow analysis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Teddy - LLM Application - AI Chatbot</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Arial" panose="020B0604020202020204"/>
              <a:buNone/>
            </a:pP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b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500" b="0" i="0" u="sng"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39" name="Shape 139"/>
        <p:cNvGrpSpPr/>
        <p:nvPr/>
      </p:nvGrpSpPr>
      <p:grpSpPr>
        <a:xfrm>
          <a:off x="0" y="0"/>
          <a:ext cx="0" cy="0"/>
          <a:chOff x="0" y="0"/>
          <a:chExt cx="0" cy="0"/>
        </a:xfrm>
      </p:grpSpPr>
      <p:sp>
        <p:nvSpPr>
          <p:cNvPr id="140" name="Google Shape;140;p4"/>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1" name="Google Shape;141;p4"/>
          <p:cNvSpPr/>
          <p:nvPr/>
        </p:nvSpPr>
        <p:spPr>
          <a:xfrm>
            <a:off x="0" y="0"/>
            <a:ext cx="12188952" cy="68579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2" name="Google Shape;142;p4"/>
          <p:cNvSpPr txBox="1"/>
          <p:nvPr>
            <p:ph type="title"/>
          </p:nvPr>
        </p:nvSpPr>
        <p:spPr>
          <a:xfrm>
            <a:off x="5431536" y="826008"/>
            <a:ext cx="6236100" cy="1463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700"/>
              <a:buFont typeface="Arial" panose="020B0604020202020204"/>
              <a:buNone/>
            </a:pPr>
            <a:r>
              <a:rPr lang="en-US"/>
              <a:t>Objective</a:t>
            </a:r>
            <a:endParaRPr lang="en-US"/>
          </a:p>
        </p:txBody>
      </p:sp>
      <p:pic>
        <p:nvPicPr>
          <p:cNvPr id="143" name="Google Shape;143;p4" descr="3D pastel pie chart"/>
          <p:cNvPicPr preferRelativeResize="0"/>
          <p:nvPr>
            <p:ph type="body" idx="1"/>
          </p:nvPr>
        </p:nvPicPr>
        <p:blipFill rotWithShape="1">
          <a:blip r:embed="rId1"/>
          <a:srcRect l="23235" r="26140" b="1"/>
          <a:stretch>
            <a:fillRect/>
          </a:stretch>
        </p:blipFill>
        <p:spPr>
          <a:xfrm>
            <a:off x="517869" y="508091"/>
            <a:ext cx="4221911" cy="5837918"/>
          </a:xfrm>
          <a:prstGeom prst="rect">
            <a:avLst/>
          </a:prstGeom>
          <a:noFill/>
          <a:ln>
            <a:noFill/>
          </a:ln>
        </p:spPr>
      </p:pic>
      <p:sp>
        <p:nvSpPr>
          <p:cNvPr id="144" name="Google Shape;144;p4"/>
          <p:cNvSpPr/>
          <p:nvPr/>
        </p:nvSpPr>
        <p:spPr>
          <a:xfrm>
            <a:off x="5484611" y="508090"/>
            <a:ext cx="6186474" cy="149279"/>
          </a:xfrm>
          <a:custGeom>
            <a:avLst/>
            <a:gdLst/>
            <a:ahLst/>
            <a:cxnLst/>
            <a:rect l="l" t="t" r="r" b="b"/>
            <a:pathLst>
              <a:path w="6090847" h="149279" extrusionOk="0">
                <a:moveTo>
                  <a:pt x="0" y="0"/>
                </a:moveTo>
                <a:lnTo>
                  <a:pt x="6090847" y="0"/>
                </a:lnTo>
                <a:lnTo>
                  <a:pt x="6090847"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4"/>
          <p:cNvSpPr txBox="1"/>
          <p:nvPr>
            <p:ph type="body" idx="2"/>
          </p:nvPr>
        </p:nvSpPr>
        <p:spPr>
          <a:xfrm>
            <a:off x="5020100" y="1710700"/>
            <a:ext cx="7077600" cy="48465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chemeClr val="dk1"/>
              </a:buClr>
              <a:buSzPts val="2000"/>
              <a:buFont typeface="Arial" panose="020B0604020202020204"/>
              <a:buChar char="•"/>
            </a:pPr>
            <a:r>
              <a:rPr lang="en-US" sz="2000" b="1"/>
              <a:t>Objective</a:t>
            </a:r>
            <a:endParaRPr sz="2000"/>
          </a:p>
          <a:p>
            <a:pPr marL="457200" lvl="1" indent="0" algn="l" rtl="0">
              <a:lnSpc>
                <a:spcPct val="110000"/>
              </a:lnSpc>
              <a:spcBef>
                <a:spcPts val="500"/>
              </a:spcBef>
              <a:spcAft>
                <a:spcPts val="0"/>
              </a:spcAft>
              <a:buSzPts val="2000"/>
              <a:buNone/>
            </a:pPr>
            <a:r>
              <a:rPr lang="en-US"/>
              <a:t>Zenith, a mid-sized financial consultancy, seeks to enhance client cash flow management through an AI-powered forecasting tool. </a:t>
            </a:r>
            <a:endParaRPr sz="2000" b="1"/>
          </a:p>
          <a:p>
            <a:pPr marL="285750" lvl="0" indent="-285750" algn="l" rtl="0">
              <a:lnSpc>
                <a:spcPct val="110000"/>
              </a:lnSpc>
              <a:spcBef>
                <a:spcPts val="1000"/>
              </a:spcBef>
              <a:spcAft>
                <a:spcPts val="0"/>
              </a:spcAft>
              <a:buSzPts val="2000"/>
              <a:buChar char="•"/>
            </a:pPr>
            <a:r>
              <a:rPr lang="en-US" sz="2000" b="1"/>
              <a:t>Goals</a:t>
            </a:r>
            <a:endParaRPr sz="2000" b="1"/>
          </a:p>
          <a:p>
            <a:pPr marL="457200" lvl="0" indent="-342900" algn="l" rtl="0">
              <a:lnSpc>
                <a:spcPct val="110000"/>
              </a:lnSpc>
              <a:spcBef>
                <a:spcPts val="1000"/>
              </a:spcBef>
              <a:spcAft>
                <a:spcPts val="0"/>
              </a:spcAft>
              <a:buSzPts val="1800"/>
              <a:buFont typeface="Noto Sans Symbols"/>
              <a:buChar char="❑"/>
            </a:pPr>
            <a:r>
              <a:rPr lang="en-US" sz="1600"/>
              <a:t>Gather historical financial data </a:t>
            </a:r>
            <a:endParaRPr sz="1600"/>
          </a:p>
          <a:p>
            <a:pPr marL="457200" lvl="0" indent="-342900" algn="l" rtl="0">
              <a:lnSpc>
                <a:spcPct val="110000"/>
              </a:lnSpc>
              <a:spcBef>
                <a:spcPts val="1000"/>
              </a:spcBef>
              <a:spcAft>
                <a:spcPts val="0"/>
              </a:spcAft>
              <a:buSzPts val="1800"/>
              <a:buFont typeface="Noto Sans Symbols"/>
              <a:buChar char="❑"/>
            </a:pPr>
            <a:r>
              <a:rPr lang="en-US" sz="1600"/>
              <a:t>Clean and normalize financial statements</a:t>
            </a:r>
            <a:endParaRPr sz="1600"/>
          </a:p>
          <a:p>
            <a:pPr marL="457200" lvl="0" indent="-342900" algn="l" rtl="0">
              <a:lnSpc>
                <a:spcPct val="110000"/>
              </a:lnSpc>
              <a:spcBef>
                <a:spcPts val="1000"/>
              </a:spcBef>
              <a:spcAft>
                <a:spcPts val="0"/>
              </a:spcAft>
              <a:buSzPts val="1800"/>
              <a:buFont typeface="Noto Sans Symbols"/>
              <a:buChar char="❑"/>
            </a:pPr>
            <a:r>
              <a:rPr lang="en-US" sz="1600"/>
              <a:t>Identify key cash flow indicators and patterns</a:t>
            </a:r>
            <a:endParaRPr sz="1600"/>
          </a:p>
          <a:p>
            <a:pPr marL="457200" lvl="0" indent="-342900" algn="l" rtl="0">
              <a:lnSpc>
                <a:spcPct val="110000"/>
              </a:lnSpc>
              <a:spcBef>
                <a:spcPts val="1000"/>
              </a:spcBef>
              <a:spcAft>
                <a:spcPts val="0"/>
              </a:spcAft>
              <a:buSzPts val="1800"/>
              <a:buFont typeface="Noto Sans Symbols"/>
              <a:buChar char="❑"/>
            </a:pPr>
            <a:r>
              <a:rPr lang="en-US" sz="1600"/>
              <a:t>Build regression models for revenue and expense prediction</a:t>
            </a:r>
            <a:endParaRPr sz="1600"/>
          </a:p>
          <a:p>
            <a:pPr marL="457200" lvl="0" indent="-342900" algn="l" rtl="0">
              <a:lnSpc>
                <a:spcPct val="110000"/>
              </a:lnSpc>
              <a:spcBef>
                <a:spcPts val="1000"/>
              </a:spcBef>
              <a:spcAft>
                <a:spcPts val="0"/>
              </a:spcAft>
              <a:buSzPts val="1800"/>
              <a:buFont typeface="Noto Sans Symbols"/>
              <a:buChar char="❑"/>
            </a:pPr>
            <a:r>
              <a:rPr lang="en-US" sz="1600"/>
              <a:t>Create sensitivity analysis capabilities for scenario testing</a:t>
            </a:r>
            <a:endParaRPr sz="1600"/>
          </a:p>
          <a:p>
            <a:pPr marL="457200" lvl="0" indent="-342900" algn="l" rtl="0">
              <a:lnSpc>
                <a:spcPct val="110000"/>
              </a:lnSpc>
              <a:spcBef>
                <a:spcPts val="1000"/>
              </a:spcBef>
              <a:spcAft>
                <a:spcPts val="0"/>
              </a:spcAft>
              <a:buSzPts val="1800"/>
              <a:buFont typeface="Noto Sans Symbols"/>
              <a:buChar char="❑"/>
            </a:pPr>
            <a:r>
              <a:rPr lang="en-US" sz="1600"/>
              <a:t>Design interactive visualizations of cash flow projections</a:t>
            </a:r>
            <a:endParaRPr sz="1600"/>
          </a:p>
          <a:p>
            <a:pPr marL="457200" lvl="0" indent="-342900" algn="l" rtl="0">
              <a:lnSpc>
                <a:spcPct val="110000"/>
              </a:lnSpc>
              <a:spcBef>
                <a:spcPts val="1000"/>
              </a:spcBef>
              <a:spcAft>
                <a:spcPts val="0"/>
              </a:spcAft>
              <a:buSzPts val="1800"/>
              <a:buFont typeface="Noto Sans Symbols"/>
              <a:buChar char="❑"/>
            </a:pPr>
            <a:r>
              <a:rPr lang="en-US" sz="1600"/>
              <a:t>Apply LLM to build an AI chatbot for question answering</a:t>
            </a:r>
            <a:br>
              <a:rPr lang="en-US"/>
            </a:br>
            <a:br>
              <a:rPr lang="en-US" sz="2000"/>
            </a:br>
            <a:endParaRPr sz="2000" b="1"/>
          </a:p>
        </p:txBody>
      </p:sp>
      <p:sp>
        <p:nvSpPr>
          <p:cNvPr id="146" name="Google Shape;146;p4"/>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25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51" name="Shape 151"/>
        <p:cNvGrpSpPr/>
        <p:nvPr/>
      </p:nvGrpSpPr>
      <p:grpSpPr>
        <a:xfrm>
          <a:off x="0" y="0"/>
          <a:ext cx="0" cy="0"/>
          <a:chOff x="0" y="0"/>
          <a:chExt cx="0" cy="0"/>
        </a:xfrm>
      </p:grpSpPr>
      <p:sp>
        <p:nvSpPr>
          <p:cNvPr id="152" name="Google Shape;152;p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53" name="Google Shape;153;p5"/>
          <p:cNvSpPr txBox="1"/>
          <p:nvPr>
            <p:ph type="ctrTitle"/>
          </p:nvPr>
        </p:nvSpPr>
        <p:spPr>
          <a:xfrm>
            <a:off x="521208" y="1211766"/>
            <a:ext cx="7237052" cy="472798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Dataset Overview</a:t>
            </a:r>
            <a:endParaRPr sz="7400"/>
          </a:p>
        </p:txBody>
      </p:sp>
      <p:sp>
        <p:nvSpPr>
          <p:cNvPr id="154" name="Google Shape;154;p5"/>
          <p:cNvSpPr/>
          <p:nvPr/>
        </p:nvSpPr>
        <p:spPr>
          <a:xfrm>
            <a:off x="517869" y="6208776"/>
            <a:ext cx="7269480"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59" name="Shape 159"/>
        <p:cNvGrpSpPr/>
        <p:nvPr/>
      </p:nvGrpSpPr>
      <p:grpSpPr>
        <a:xfrm>
          <a:off x="0" y="0"/>
          <a:ext cx="0" cy="0"/>
          <a:chOff x="0" y="0"/>
          <a:chExt cx="0" cy="0"/>
        </a:xfrm>
      </p:grpSpPr>
      <p:sp>
        <p:nvSpPr>
          <p:cNvPr id="160" name="Google Shape;160;p6"/>
          <p:cNvSpPr/>
          <p:nvPr/>
        </p:nvSpPr>
        <p:spPr>
          <a:xfrm>
            <a:off x="517869" y="508090"/>
            <a:ext cx="11153214"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6"/>
          <p:cNvSpPr/>
          <p:nvPr/>
        </p:nvSpPr>
        <p:spPr>
          <a:xfrm>
            <a:off x="0" y="0"/>
            <a:ext cx="12188952" cy="68579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 name="Google Shape;162;p6"/>
          <p:cNvSpPr/>
          <p:nvPr/>
        </p:nvSpPr>
        <p:spPr>
          <a:xfrm>
            <a:off x="517870" y="508090"/>
            <a:ext cx="6282982" cy="149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 name="Google Shape;163;p6" descr="Pieces of broken data and remaining rising data graphs"/>
          <p:cNvPicPr preferRelativeResize="0"/>
          <p:nvPr>
            <p:ph type="body" idx="1"/>
          </p:nvPr>
        </p:nvPicPr>
        <p:blipFill rotWithShape="1">
          <a:blip r:embed="rId1"/>
          <a:srcRect l="33432" r="22934"/>
          <a:stretch>
            <a:fillRect/>
          </a:stretch>
        </p:blipFill>
        <p:spPr>
          <a:xfrm>
            <a:off x="7586236" y="508090"/>
            <a:ext cx="4081805" cy="5846990"/>
          </a:xfrm>
          <a:prstGeom prst="rect">
            <a:avLst/>
          </a:prstGeom>
          <a:noFill/>
          <a:ln>
            <a:noFill/>
          </a:ln>
        </p:spPr>
      </p:pic>
      <p:sp>
        <p:nvSpPr>
          <p:cNvPr id="164" name="Google Shape;164;p6"/>
          <p:cNvSpPr txBox="1"/>
          <p:nvPr>
            <p:ph type="body" idx="2"/>
          </p:nvPr>
        </p:nvSpPr>
        <p:spPr>
          <a:xfrm>
            <a:off x="928116" y="2594635"/>
            <a:ext cx="6298594" cy="376732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b="1"/>
              <a:t>Source</a:t>
            </a:r>
            <a:r>
              <a:rPr lang="en-US"/>
              <a:t>: EODHK via APIs</a:t>
            </a:r>
            <a:endParaRPr lang="en-US"/>
          </a:p>
          <a:p>
            <a:pPr marL="228600" lvl="0" indent="-114300" algn="l" rtl="0">
              <a:lnSpc>
                <a:spcPct val="110000"/>
              </a:lnSpc>
              <a:spcBef>
                <a:spcPts val="0"/>
              </a:spcBef>
              <a:spcAft>
                <a:spcPts val="0"/>
              </a:spcAft>
              <a:buClr>
                <a:schemeClr val="dk1"/>
              </a:buClr>
              <a:buSzPts val="1800"/>
              <a:buFont typeface="Arial" panose="020B0604020202020204"/>
              <a:buNone/>
            </a:pPr>
          </a:p>
          <a:p>
            <a:pPr marL="0" lvl="0" indent="0" algn="l" rtl="0">
              <a:lnSpc>
                <a:spcPct val="110000"/>
              </a:lnSpc>
              <a:spcBef>
                <a:spcPts val="0"/>
              </a:spcBef>
              <a:spcAft>
                <a:spcPts val="0"/>
              </a:spcAft>
              <a:buSzPts val="1800"/>
              <a:buNone/>
            </a:pPr>
            <a:r>
              <a:rPr lang="en-US" b="1"/>
              <a:t>Description</a:t>
            </a:r>
            <a:r>
              <a:rPr lang="en-US"/>
              <a:t>: </a:t>
            </a:r>
            <a:r>
              <a:rPr lang="en-US" sz="1600"/>
              <a:t>Using Apple (US:AAPL) past 20 years</a:t>
            </a:r>
            <a:endParaRPr sz="1600"/>
          </a:p>
          <a:p>
            <a:pPr marL="228600" lvl="0" indent="-228600" algn="l" rtl="0">
              <a:lnSpc>
                <a:spcPct val="110000"/>
              </a:lnSpc>
              <a:spcBef>
                <a:spcPts val="0"/>
              </a:spcBef>
              <a:spcAft>
                <a:spcPts val="0"/>
              </a:spcAft>
              <a:buSzPts val="1800"/>
              <a:buChar char="•"/>
            </a:pPr>
            <a:r>
              <a:rPr lang="en-US"/>
              <a:t>balance sheet</a:t>
            </a:r>
            <a:endParaRPr lang="en-US"/>
          </a:p>
          <a:p>
            <a:pPr marL="228600" lvl="0" indent="-228600" algn="l" rtl="0">
              <a:lnSpc>
                <a:spcPct val="110000"/>
              </a:lnSpc>
              <a:spcBef>
                <a:spcPts val="0"/>
              </a:spcBef>
              <a:spcAft>
                <a:spcPts val="0"/>
              </a:spcAft>
              <a:buSzPts val="1800"/>
              <a:buChar char="•"/>
            </a:pPr>
            <a:r>
              <a:rPr lang="en-US"/>
              <a:t>cash flow </a:t>
            </a:r>
            <a:endParaRPr lang="en-US"/>
          </a:p>
          <a:p>
            <a:pPr marL="228600" lvl="0" indent="-228600" algn="l" rtl="0">
              <a:lnSpc>
                <a:spcPct val="110000"/>
              </a:lnSpc>
              <a:spcBef>
                <a:spcPts val="0"/>
              </a:spcBef>
              <a:spcAft>
                <a:spcPts val="0"/>
              </a:spcAft>
              <a:buSzPts val="1800"/>
              <a:buChar char="•"/>
            </a:pPr>
            <a:r>
              <a:rPr lang="en-US"/>
              <a:t>income statement</a:t>
            </a:r>
            <a:endParaRPr lang="en-US"/>
          </a:p>
          <a:p>
            <a:pPr marL="228600" lvl="0" indent="-114300" algn="l" rtl="0">
              <a:lnSpc>
                <a:spcPct val="110000"/>
              </a:lnSpc>
              <a:spcBef>
                <a:spcPts val="0"/>
              </a:spcBef>
              <a:spcAft>
                <a:spcPts val="0"/>
              </a:spcAft>
              <a:buSzPts val="1800"/>
              <a:buNone/>
            </a:pPr>
          </a:p>
          <a:p>
            <a:pPr marL="0" lvl="0" indent="0" algn="l" rtl="0">
              <a:lnSpc>
                <a:spcPct val="110000"/>
              </a:lnSpc>
              <a:spcBef>
                <a:spcPts val="0"/>
              </a:spcBef>
              <a:spcAft>
                <a:spcPts val="0"/>
              </a:spcAft>
              <a:buSzPts val="1800"/>
              <a:buNone/>
            </a:pPr>
            <a:r>
              <a:rPr lang="en-US" b="1"/>
              <a:t>Dataset includes</a:t>
            </a:r>
            <a:r>
              <a:rPr lang="en-US"/>
              <a:t>:</a:t>
            </a:r>
            <a:r>
              <a:rPr lang="en-US" b="1"/>
              <a:t> </a:t>
            </a:r>
            <a:r>
              <a:rPr lang="en-US"/>
              <a:t>key financial metrics (revenue, net income, assets, cash flow, ratios) spanning multiple years</a:t>
            </a:r>
            <a:endParaRPr lang="en-US"/>
          </a:p>
          <a:p>
            <a:pPr marL="228600" lvl="0" indent="-228600" algn="l" rtl="0">
              <a:lnSpc>
                <a:spcPct val="110000"/>
              </a:lnSpc>
              <a:spcBef>
                <a:spcPts val="0"/>
              </a:spcBef>
              <a:spcAft>
                <a:spcPts val="0"/>
              </a:spcAft>
              <a:buSzPts val="1800"/>
              <a:buChar char="•"/>
            </a:pPr>
            <a:r>
              <a:rPr lang="en-US"/>
              <a:t>Data from various sources, with some missing values and anomalies</a:t>
            </a:r>
            <a:endParaRPr lang="en-US"/>
          </a:p>
          <a:p>
            <a:pPr marL="228600" lvl="0" indent="-228600" algn="l" rtl="0">
              <a:lnSpc>
                <a:spcPct val="110000"/>
              </a:lnSpc>
              <a:spcBef>
                <a:spcPts val="0"/>
              </a:spcBef>
              <a:spcAft>
                <a:spcPts val="0"/>
              </a:spcAft>
              <a:buSzPts val="1800"/>
              <a:buChar char="•"/>
            </a:pPr>
            <a:r>
              <a:rPr lang="en-US"/>
              <a:t>Time span: Starting from 1994 to present</a:t>
            </a:r>
            <a:endParaRPr lang="en-US"/>
          </a:p>
        </p:txBody>
      </p:sp>
      <p:sp>
        <p:nvSpPr>
          <p:cNvPr id="165" name="Google Shape;165;p6"/>
          <p:cNvSpPr txBox="1"/>
          <p:nvPr>
            <p:ph type="title"/>
          </p:nvPr>
        </p:nvSpPr>
        <p:spPr>
          <a:xfrm>
            <a:off x="521208" y="978408"/>
            <a:ext cx="11155680" cy="14630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400"/>
              <a:buFont typeface="Arial" panose="020B0604020202020204"/>
              <a:buNone/>
            </a:pPr>
            <a:r>
              <a:rPr lang="en-US"/>
              <a:t>Dataset Introduction</a:t>
            </a:r>
            <a:endParaRPr lang="en-US"/>
          </a:p>
        </p:txBody>
      </p:sp>
      <p:sp>
        <p:nvSpPr>
          <p:cNvPr id="166" name="Google Shape;166;p6"/>
          <p:cNvSpPr txBox="1"/>
          <p:nvPr>
            <p:ph type="sldNum" idx="12"/>
          </p:nvPr>
        </p:nvSpPr>
        <p:spPr>
          <a:xfrm>
            <a:off x="11457432" y="6419088"/>
            <a:ext cx="640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panose="020B0604020202020204"/>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7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3" name="Google Shape;173;p7"/>
          <p:cNvSpPr txBox="1"/>
          <p:nvPr>
            <p:ph type="ctrTitle"/>
          </p:nvPr>
        </p:nvSpPr>
        <p:spPr>
          <a:xfrm>
            <a:off x="521208" y="1211766"/>
            <a:ext cx="7237052" cy="472798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Data Preprocessing</a:t>
            </a:r>
            <a:endParaRPr lang="en-US" sz="7400"/>
          </a:p>
        </p:txBody>
      </p:sp>
      <p:sp>
        <p:nvSpPr>
          <p:cNvPr id="174" name="Google Shape;174;p7"/>
          <p:cNvSpPr/>
          <p:nvPr/>
        </p:nvSpPr>
        <p:spPr>
          <a:xfrm>
            <a:off x="517869" y="6208776"/>
            <a:ext cx="7269480"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4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8"/>
          <p:cNvSpPr txBox="1"/>
          <p:nvPr>
            <p:ph type="title"/>
          </p:nvPr>
        </p:nvSpPr>
        <p:spPr>
          <a:xfrm>
            <a:off x="521208" y="978408"/>
            <a:ext cx="11155800" cy="1463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a:t>Data Preprocessing</a:t>
            </a:r>
            <a:endParaRPr lang="en-US"/>
          </a:p>
        </p:txBody>
      </p:sp>
      <p:sp>
        <p:nvSpPr>
          <p:cNvPr id="181" name="Google Shape;181;p8"/>
          <p:cNvSpPr txBox="1"/>
          <p:nvPr/>
        </p:nvSpPr>
        <p:spPr>
          <a:xfrm>
            <a:off x="434443" y="1816387"/>
            <a:ext cx="11502438" cy="4667164"/>
          </a:xfrm>
          <a:prstGeom prst="rect">
            <a:avLst/>
          </a:prstGeom>
          <a:noFill/>
          <a:ln>
            <a:noFill/>
          </a:ln>
        </p:spPr>
        <p:txBody>
          <a:bodyPr spcFirstLastPara="1" wrap="square" lIns="91425" tIns="45700" rIns="91425" bIns="45700" anchor="t" anchorCtr="0">
            <a:normAutofit lnSpcReduction="10000"/>
          </a:bodyPr>
          <a:lstStyle/>
          <a:p>
            <a:pPr marL="457200" marR="0" lvl="0" indent="-342900" algn="l" rtl="0">
              <a:lnSpc>
                <a:spcPct val="110000"/>
              </a:lnSpc>
              <a:spcBef>
                <a:spcPts val="10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Datetime Conversion:</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914400" marR="0" lvl="1" indent="-342900" algn="l" rtl="0">
              <a:lnSpc>
                <a:spcPct val="110000"/>
              </a:lnSpc>
              <a:spcBef>
                <a:spcPts val="5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Converted 'date' column to datetime format with:</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571500" marR="0" lvl="1" indent="0" algn="l" rtl="0">
              <a:lnSpc>
                <a:spcPct val="110000"/>
              </a:lnSpc>
              <a:spcBef>
                <a:spcPts val="500"/>
              </a:spcBef>
              <a:spcAft>
                <a:spcPts val="0"/>
              </a:spcAft>
              <a:buClr>
                <a:schemeClr val="dk1"/>
              </a:buClr>
              <a:buSzPts val="1800"/>
              <a:buFont typeface="Arial" panose="020B0604020202020204"/>
              <a:buNone/>
            </a:pP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342900" algn="l" rtl="0">
              <a:lnSpc>
                <a:spcPct val="110000"/>
              </a:lnSpc>
              <a:spcBef>
                <a:spcPts val="10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Filtering Data:</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914400" marR="0" lvl="1" indent="-342900" algn="l" rtl="0">
              <a:lnSpc>
                <a:spcPct val="110000"/>
              </a:lnSpc>
              <a:spcBef>
                <a:spcPts val="5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Included only data from 1994 onwards to focus on recent trends:</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571500" marR="0" lvl="1" indent="0" algn="l" rtl="0">
              <a:lnSpc>
                <a:spcPct val="110000"/>
              </a:lnSpc>
              <a:spcBef>
                <a:spcPts val="500"/>
              </a:spcBef>
              <a:spcAft>
                <a:spcPts val="0"/>
              </a:spcAft>
              <a:buClr>
                <a:schemeClr val="dk1"/>
              </a:buClr>
              <a:buSzPts val="1800"/>
              <a:buFont typeface="Arial" panose="020B0604020202020204"/>
              <a:buNone/>
            </a:pP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342900" algn="l" rtl="0">
              <a:lnSpc>
                <a:spcPct val="110000"/>
              </a:lnSpc>
              <a:spcBef>
                <a:spcPts val="10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Indexing:</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914400" marR="0" lvl="1" indent="-342900" algn="l" rtl="0">
              <a:lnSpc>
                <a:spcPct val="110000"/>
              </a:lnSpc>
              <a:spcBef>
                <a:spcPts val="5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Set 'date' as index for time series analysis:</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571500" marR="0" lvl="1" indent="0" algn="l" rtl="0">
              <a:lnSpc>
                <a:spcPct val="110000"/>
              </a:lnSpc>
              <a:spcBef>
                <a:spcPts val="500"/>
              </a:spcBef>
              <a:spcAft>
                <a:spcPts val="0"/>
              </a:spcAft>
              <a:buClr>
                <a:schemeClr val="dk1"/>
              </a:buClr>
              <a:buSzPts val="1800"/>
              <a:buFont typeface="Arial" panose="020B0604020202020204"/>
              <a:buNone/>
            </a:pP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342900" algn="l" rtl="0">
              <a:lnSpc>
                <a:spcPct val="110000"/>
              </a:lnSpc>
              <a:spcBef>
                <a:spcPts val="10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Descriptive Statistics in Billions:</a:t>
            </a:r>
            <a:endParaRPr sz="2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914400" marR="0" lvl="1" indent="-342900" algn="l" rtl="0">
              <a:lnSpc>
                <a:spcPct val="110000"/>
              </a:lnSpc>
              <a:spcBef>
                <a:spcPts val="500"/>
              </a:spcBef>
              <a:spcAft>
                <a:spcPts val="0"/>
              </a:spcAft>
              <a:buClr>
                <a:schemeClr val="dk1"/>
              </a:buClr>
              <a:buSzPts val="1800"/>
              <a:buFont typeface="Arial" panose="020B0604020202020204"/>
              <a:buChar char="•"/>
            </a:pPr>
            <a:r>
              <a:rPr lang="en-US" sz="2000" b="1" i="0" u="none" strike="noStrike" cap="none">
                <a:solidFill>
                  <a:schemeClr val="dk1"/>
                </a:solidFill>
                <a:latin typeface="Arial" panose="020B0604020202020204"/>
                <a:ea typeface="Arial" panose="020B0604020202020204"/>
                <a:cs typeface="Arial" panose="020B0604020202020204"/>
                <a:sym typeface="Arial" panose="020B0604020202020204"/>
              </a:rPr>
              <a:t>Calculated key metrics’ stats and converted to billions for readability</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82" name="Google Shape;182;p8"/>
          <p:cNvPicPr preferRelativeResize="0"/>
          <p:nvPr/>
        </p:nvPicPr>
        <p:blipFill rotWithShape="1">
          <a:blip r:embed="rId1"/>
          <a:srcRect/>
          <a:stretch>
            <a:fillRect/>
          </a:stretch>
        </p:blipFill>
        <p:spPr>
          <a:xfrm>
            <a:off x="955934" y="2716515"/>
            <a:ext cx="9469171" cy="390580"/>
          </a:xfrm>
          <a:prstGeom prst="rect">
            <a:avLst/>
          </a:prstGeom>
          <a:noFill/>
          <a:ln>
            <a:noFill/>
          </a:ln>
        </p:spPr>
      </p:pic>
      <p:pic>
        <p:nvPicPr>
          <p:cNvPr id="183" name="Google Shape;183;p8"/>
          <p:cNvPicPr preferRelativeResize="0"/>
          <p:nvPr/>
        </p:nvPicPr>
        <p:blipFill rotWithShape="1">
          <a:blip r:embed="rId2"/>
          <a:srcRect/>
          <a:stretch>
            <a:fillRect/>
          </a:stretch>
        </p:blipFill>
        <p:spPr>
          <a:xfrm>
            <a:off x="955934" y="3945074"/>
            <a:ext cx="4887007" cy="333422"/>
          </a:xfrm>
          <a:prstGeom prst="rect">
            <a:avLst/>
          </a:prstGeom>
          <a:noFill/>
          <a:ln>
            <a:noFill/>
          </a:ln>
        </p:spPr>
      </p:pic>
      <p:pic>
        <p:nvPicPr>
          <p:cNvPr id="184" name="Google Shape;184;p8"/>
          <p:cNvPicPr preferRelativeResize="0"/>
          <p:nvPr/>
        </p:nvPicPr>
        <p:blipFill rotWithShape="1">
          <a:blip r:embed="rId3"/>
          <a:srcRect/>
          <a:stretch>
            <a:fillRect/>
          </a:stretch>
        </p:blipFill>
        <p:spPr>
          <a:xfrm>
            <a:off x="955934" y="5116475"/>
            <a:ext cx="4677428" cy="33342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89" name="Shape 189"/>
        <p:cNvGrpSpPr/>
        <p:nvPr/>
      </p:nvGrpSpPr>
      <p:grpSpPr>
        <a:xfrm>
          <a:off x="0" y="0"/>
          <a:ext cx="0" cy="0"/>
          <a:chOff x="0" y="0"/>
          <a:chExt cx="0" cy="0"/>
        </a:xfrm>
      </p:grpSpPr>
      <p:sp>
        <p:nvSpPr>
          <p:cNvPr id="190" name="Google Shape;190;p9"/>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91" name="Google Shape;191;p9"/>
          <p:cNvSpPr txBox="1"/>
          <p:nvPr>
            <p:ph type="ctrTitle"/>
          </p:nvPr>
        </p:nvSpPr>
        <p:spPr>
          <a:xfrm>
            <a:off x="521208" y="1211766"/>
            <a:ext cx="7237200" cy="472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7400"/>
              <a:buFont typeface="Arial" panose="020B0604020202020204"/>
              <a:buNone/>
            </a:pPr>
            <a:r>
              <a:rPr lang="en-US" sz="7400"/>
              <a:t>EDA</a:t>
            </a:r>
            <a:endParaRPr lang="en-US" sz="7400"/>
          </a:p>
        </p:txBody>
      </p:sp>
      <p:sp>
        <p:nvSpPr>
          <p:cNvPr id="192" name="Google Shape;192;p9"/>
          <p:cNvSpPr/>
          <p:nvPr/>
        </p:nvSpPr>
        <p:spPr>
          <a:xfrm>
            <a:off x="517869" y="6208776"/>
            <a:ext cx="7276502" cy="149279"/>
          </a:xfrm>
          <a:custGeom>
            <a:avLst/>
            <a:gdLst/>
            <a:ahLst/>
            <a:cxnLst/>
            <a:rect l="l" t="t" r="r" b="b"/>
            <a:pathLst>
              <a:path w="8085002" h="149279" extrusionOk="0">
                <a:moveTo>
                  <a:pt x="0" y="0"/>
                </a:moveTo>
                <a:lnTo>
                  <a:pt x="8085002" y="0"/>
                </a:lnTo>
                <a:lnTo>
                  <a:pt x="8085002" y="149279"/>
                </a:lnTo>
                <a:lnTo>
                  <a:pt x="0" y="1492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4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5036</Words>
  <Application>WPS Presentation</Application>
  <PresentationFormat/>
  <Paragraphs>248</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33</vt:i4>
      </vt:variant>
    </vt:vector>
  </HeadingPairs>
  <TitlesOfParts>
    <vt:vector size="44" baseType="lpstr">
      <vt:lpstr>Arial</vt:lpstr>
      <vt:lpstr>SimSun</vt:lpstr>
      <vt:lpstr>Wingdings</vt:lpstr>
      <vt:lpstr>Arial</vt:lpstr>
      <vt:lpstr>Noto Sans Symbols</vt:lpstr>
      <vt:lpstr>Segoe Print</vt:lpstr>
      <vt:lpstr>Microsoft YaHei</vt:lpstr>
      <vt:lpstr>Arial Unicode MS</vt:lpstr>
      <vt:lpstr>Roboto Mono</vt:lpstr>
      <vt:lpstr>GestaltVTI</vt:lpstr>
      <vt:lpstr>GestaltVTI</vt:lpstr>
      <vt:lpstr>Capstone Project – AI-powered cash flow forecasting tool</vt:lpstr>
      <vt:lpstr>Agenda Items</vt:lpstr>
      <vt:lpstr>Project Objectives</vt:lpstr>
      <vt:lpstr>Objective</vt:lpstr>
      <vt:lpstr>Dataset Overview</vt:lpstr>
      <vt:lpstr>Dataset Introduction</vt:lpstr>
      <vt:lpstr>Data Preprocessing</vt:lpstr>
      <vt:lpstr>Data Preprocessing</vt:lpstr>
      <vt:lpstr>EDA</vt:lpstr>
      <vt:lpstr>Time Series Visualization</vt:lpstr>
      <vt:lpstr>Distribution Analysis</vt:lpstr>
      <vt:lpstr>Outlier Detection </vt:lpstr>
      <vt:lpstr>Correlation Matrix Heatmap</vt:lpstr>
      <vt:lpstr>Scatter Plots of Key Relationships</vt:lpstr>
      <vt:lpstr>Ratios Over Time</vt:lpstr>
      <vt:lpstr>Analysis and Discussion</vt:lpstr>
      <vt:lpstr>Data visualization</vt:lpstr>
      <vt:lpstr>Model Development</vt:lpstr>
      <vt:lpstr>PowerPoint 演示文稿</vt:lpstr>
      <vt:lpstr>Liquidity Monitoring Dashboard</vt:lpstr>
      <vt:lpstr>WaterFall (Baee Case) </vt:lpstr>
      <vt:lpstr>(Serve Case) </vt:lpstr>
      <vt:lpstr>Warning Indicators</vt:lpstr>
      <vt:lpstr>Liquidity Monitoring </vt:lpstr>
      <vt:lpstr>LLM Application</vt:lpstr>
      <vt:lpstr>AI ChatBot</vt:lpstr>
      <vt:lpstr>AI ChatBot</vt:lpstr>
      <vt:lpstr>Challenges and Limitations</vt:lpstr>
      <vt:lpstr>Discussion of Challenges Faced During the Project</vt:lpstr>
      <vt:lpstr>Future Work</vt:lpstr>
      <vt:lpstr>Future work</vt:lpstr>
      <vt:lpstr>Conclusion</vt:lpstr>
      <vt:lpstr>Reference and Distribution of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AI-powered cash flow forecasting tool</dc:title>
  <dc:creator>Daisy Law</dc:creator>
  <cp:lastModifiedBy>Carmen</cp:lastModifiedBy>
  <cp:revision>5</cp:revision>
  <dcterms:created xsi:type="dcterms:W3CDTF">2025-06-21T07:02:20Z</dcterms:created>
  <dcterms:modified xsi:type="dcterms:W3CDTF">2025-06-21T07:25:55Z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B21780BE16BE4F4EBECC5D2602C59ED7_13</vt:lpwstr>
  </property>
  <property fmtid="{D5CDD505-2E9C-101B-9397-08002B2CF9AE}" pid="3" name="KSOProductBuildVer">
    <vt:lpwstr>1033-12.2.0.21546</vt:lpwstr>
  </property>
</Properties>
</file>